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71" r:id="rId2"/>
    <p:sldId id="270" r:id="rId3"/>
    <p:sldId id="282" r:id="rId4"/>
    <p:sldId id="273" r:id="rId5"/>
    <p:sldId id="257" r:id="rId6"/>
    <p:sldId id="283" r:id="rId7"/>
    <p:sldId id="275" r:id="rId8"/>
    <p:sldId id="274" r:id="rId9"/>
    <p:sldId id="277" r:id="rId10"/>
    <p:sldId id="262" r:id="rId11"/>
    <p:sldId id="263" r:id="rId12"/>
    <p:sldId id="266" r:id="rId13"/>
    <p:sldId id="269" r:id="rId14"/>
    <p:sldId id="278" r:id="rId15"/>
    <p:sldId id="268" r:id="rId16"/>
    <p:sldId id="288" r:id="rId17"/>
    <p:sldId id="286" r:id="rId18"/>
    <p:sldId id="280" r:id="rId19"/>
    <p:sldId id="281" r:id="rId20"/>
    <p:sldId id="285" r:id="rId21"/>
    <p:sldId id="264" r:id="rId22"/>
    <p:sldId id="265" r:id="rId23"/>
    <p:sldId id="267" r:id="rId24"/>
    <p:sldId id="258" r:id="rId25"/>
    <p:sldId id="259" r:id="rId26"/>
    <p:sldId id="260" r:id="rId27"/>
    <p:sldId id="261" r:id="rId28"/>
    <p:sldId id="284"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ublic\Documents\Personal\Melody\Thesis_Writeup\Scavenger_hunt_errorba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ublic\Documents\Personal\Melody\Thesis_Writeup\Excel_diag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ublic\Documents\Personal\Melody\Thesis_Writeup\Excel_dia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cat>
            <c:strRef>
              <c:f>Sheet1!$A$2:$A$3</c:f>
              <c:strCache>
                <c:ptCount val="2"/>
                <c:pt idx="0">
                  <c:v>Pre Assessment</c:v>
                </c:pt>
                <c:pt idx="1">
                  <c:v>Post Assessment</c:v>
                </c:pt>
              </c:strCache>
            </c:strRef>
          </c:cat>
          <c:val>
            <c:numRef>
              <c:f>Sheet1!$B$2:$B$3</c:f>
              <c:numCache>
                <c:formatCode>General</c:formatCode>
                <c:ptCount val="2"/>
                <c:pt idx="0">
                  <c:v>3</c:v>
                </c:pt>
                <c:pt idx="1">
                  <c:v>6.85</c:v>
                </c:pt>
              </c:numCache>
            </c:numRef>
          </c:val>
          <c:smooth val="0"/>
        </c:ser>
        <c:dLbls>
          <c:showLegendKey val="0"/>
          <c:showVal val="0"/>
          <c:showCatName val="0"/>
          <c:showSerName val="0"/>
          <c:showPercent val="0"/>
          <c:showBubbleSize val="0"/>
        </c:dLbls>
        <c:marker val="1"/>
        <c:smooth val="0"/>
        <c:axId val="156018176"/>
        <c:axId val="156019712"/>
      </c:lineChart>
      <c:catAx>
        <c:axId val="156018176"/>
        <c:scaling>
          <c:orientation val="minMax"/>
        </c:scaling>
        <c:delete val="0"/>
        <c:axPos val="b"/>
        <c:majorTickMark val="out"/>
        <c:minorTickMark val="none"/>
        <c:tickLblPos val="nextTo"/>
        <c:crossAx val="156019712"/>
        <c:crosses val="autoZero"/>
        <c:auto val="1"/>
        <c:lblAlgn val="ctr"/>
        <c:lblOffset val="100"/>
        <c:noMultiLvlLbl val="0"/>
      </c:catAx>
      <c:valAx>
        <c:axId val="156019712"/>
        <c:scaling>
          <c:orientation val="minMax"/>
        </c:scaling>
        <c:delete val="0"/>
        <c:axPos val="l"/>
        <c:majorGridlines/>
        <c:numFmt formatCode="General" sourceLinked="1"/>
        <c:majorTickMark val="out"/>
        <c:minorTickMark val="none"/>
        <c:tickLblPos val="nextTo"/>
        <c:crossAx val="15601817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Sheet1!$C$2</c:f>
              <c:strCache>
                <c:ptCount val="1"/>
                <c:pt idx="0">
                  <c:v>Time 1</c:v>
                </c:pt>
              </c:strCache>
            </c:strRef>
          </c:tx>
          <c:cat>
            <c:strRef>
              <c:f>Sheet1!$D$1:$I$1</c:f>
              <c:strCache>
                <c:ptCount val="6"/>
                <c:pt idx="0">
                  <c:v>Question 1</c:v>
                </c:pt>
                <c:pt idx="1">
                  <c:v>Question 2</c:v>
                </c:pt>
                <c:pt idx="2">
                  <c:v>Question 3</c:v>
                </c:pt>
                <c:pt idx="3">
                  <c:v>Question 4</c:v>
                </c:pt>
                <c:pt idx="4">
                  <c:v>Question 5</c:v>
                </c:pt>
                <c:pt idx="5">
                  <c:v>Question 6</c:v>
                </c:pt>
              </c:strCache>
            </c:strRef>
          </c:cat>
          <c:val>
            <c:numRef>
              <c:f>Sheet1!$D$2:$I$2</c:f>
              <c:numCache>
                <c:formatCode>General</c:formatCode>
                <c:ptCount val="6"/>
                <c:pt idx="0">
                  <c:v>2.2999999999999998</c:v>
                </c:pt>
                <c:pt idx="1">
                  <c:v>2.2000000000000002</c:v>
                </c:pt>
                <c:pt idx="2">
                  <c:v>2.7</c:v>
                </c:pt>
                <c:pt idx="3">
                  <c:v>2.6</c:v>
                </c:pt>
                <c:pt idx="4">
                  <c:v>2.6</c:v>
                </c:pt>
                <c:pt idx="5">
                  <c:v>3</c:v>
                </c:pt>
              </c:numCache>
            </c:numRef>
          </c:val>
          <c:smooth val="0"/>
        </c:ser>
        <c:ser>
          <c:idx val="1"/>
          <c:order val="1"/>
          <c:tx>
            <c:strRef>
              <c:f>Sheet1!$C$3</c:f>
              <c:strCache>
                <c:ptCount val="1"/>
                <c:pt idx="0">
                  <c:v>Time 2</c:v>
                </c:pt>
              </c:strCache>
            </c:strRef>
          </c:tx>
          <c:cat>
            <c:strRef>
              <c:f>Sheet1!$D$1:$I$1</c:f>
              <c:strCache>
                <c:ptCount val="6"/>
                <c:pt idx="0">
                  <c:v>Question 1</c:v>
                </c:pt>
                <c:pt idx="1">
                  <c:v>Question 2</c:v>
                </c:pt>
                <c:pt idx="2">
                  <c:v>Question 3</c:v>
                </c:pt>
                <c:pt idx="3">
                  <c:v>Question 4</c:v>
                </c:pt>
                <c:pt idx="4">
                  <c:v>Question 5</c:v>
                </c:pt>
                <c:pt idx="5">
                  <c:v>Question 6</c:v>
                </c:pt>
              </c:strCache>
            </c:strRef>
          </c:cat>
          <c:val>
            <c:numRef>
              <c:f>Sheet1!$D$3:$I$3</c:f>
              <c:numCache>
                <c:formatCode>General</c:formatCode>
                <c:ptCount val="6"/>
                <c:pt idx="0">
                  <c:v>4.3599999999999977</c:v>
                </c:pt>
                <c:pt idx="1">
                  <c:v>4.4000000000000004</c:v>
                </c:pt>
                <c:pt idx="2">
                  <c:v>3.8</c:v>
                </c:pt>
                <c:pt idx="3">
                  <c:v>3.8</c:v>
                </c:pt>
                <c:pt idx="4">
                  <c:v>4</c:v>
                </c:pt>
                <c:pt idx="5">
                  <c:v>4</c:v>
                </c:pt>
              </c:numCache>
            </c:numRef>
          </c:val>
          <c:smooth val="0"/>
        </c:ser>
        <c:dLbls>
          <c:showLegendKey val="0"/>
          <c:showVal val="0"/>
          <c:showCatName val="0"/>
          <c:showSerName val="0"/>
          <c:showPercent val="0"/>
          <c:showBubbleSize val="0"/>
        </c:dLbls>
        <c:marker val="1"/>
        <c:smooth val="0"/>
        <c:axId val="168018688"/>
        <c:axId val="168020224"/>
      </c:lineChart>
      <c:catAx>
        <c:axId val="168018688"/>
        <c:scaling>
          <c:orientation val="minMax"/>
        </c:scaling>
        <c:delete val="0"/>
        <c:axPos val="b"/>
        <c:majorTickMark val="out"/>
        <c:minorTickMark val="none"/>
        <c:tickLblPos val="nextTo"/>
        <c:crossAx val="168020224"/>
        <c:crosses val="autoZero"/>
        <c:auto val="1"/>
        <c:lblAlgn val="ctr"/>
        <c:lblOffset val="100"/>
        <c:noMultiLvlLbl val="0"/>
      </c:catAx>
      <c:valAx>
        <c:axId val="168020224"/>
        <c:scaling>
          <c:orientation val="minMax"/>
        </c:scaling>
        <c:delete val="0"/>
        <c:axPos val="l"/>
        <c:majorGridlines/>
        <c:numFmt formatCode="General" sourceLinked="1"/>
        <c:majorTickMark val="out"/>
        <c:minorTickMark val="none"/>
        <c:tickLblPos val="nextTo"/>
        <c:crossAx val="168018688"/>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cat>
            <c:strRef>
              <c:f>Sheet1!$A$28:$A$30</c:f>
              <c:strCache>
                <c:ptCount val="3"/>
                <c:pt idx="0">
                  <c:v>Pre-Assessment</c:v>
                </c:pt>
                <c:pt idx="1">
                  <c:v>Mid-Assessment</c:v>
                </c:pt>
                <c:pt idx="2">
                  <c:v>Post-Assessment</c:v>
                </c:pt>
              </c:strCache>
            </c:strRef>
          </c:cat>
          <c:val>
            <c:numRef>
              <c:f>Sheet1!$B$28:$B$30</c:f>
              <c:numCache>
                <c:formatCode>General</c:formatCode>
                <c:ptCount val="3"/>
                <c:pt idx="0">
                  <c:v>18.13000000000001</c:v>
                </c:pt>
                <c:pt idx="1">
                  <c:v>17.3</c:v>
                </c:pt>
                <c:pt idx="2">
                  <c:v>18.52</c:v>
                </c:pt>
              </c:numCache>
            </c:numRef>
          </c:val>
          <c:smooth val="0"/>
        </c:ser>
        <c:dLbls>
          <c:showLegendKey val="0"/>
          <c:showVal val="0"/>
          <c:showCatName val="0"/>
          <c:showSerName val="0"/>
          <c:showPercent val="0"/>
          <c:showBubbleSize val="0"/>
        </c:dLbls>
        <c:marker val="1"/>
        <c:smooth val="0"/>
        <c:axId val="168029568"/>
        <c:axId val="168182912"/>
      </c:lineChart>
      <c:catAx>
        <c:axId val="168029568"/>
        <c:scaling>
          <c:orientation val="minMax"/>
        </c:scaling>
        <c:delete val="0"/>
        <c:axPos val="b"/>
        <c:majorTickMark val="out"/>
        <c:minorTickMark val="none"/>
        <c:tickLblPos val="nextTo"/>
        <c:crossAx val="168182912"/>
        <c:crosses val="autoZero"/>
        <c:auto val="1"/>
        <c:lblAlgn val="ctr"/>
        <c:lblOffset val="100"/>
        <c:noMultiLvlLbl val="0"/>
      </c:catAx>
      <c:valAx>
        <c:axId val="168182912"/>
        <c:scaling>
          <c:orientation val="minMax"/>
        </c:scaling>
        <c:delete val="0"/>
        <c:axPos val="l"/>
        <c:majorGridlines/>
        <c:numFmt formatCode="General" sourceLinked="1"/>
        <c:majorTickMark val="out"/>
        <c:minorTickMark val="none"/>
        <c:tickLblPos val="nextTo"/>
        <c:crossAx val="16802956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69213D-9EB6-9041-8B77-5D89C8C145AB}" type="datetimeFigureOut">
              <a:rPr lang="en-US" smtClean="0"/>
              <a:t>6/13/2011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D0A507-C8C3-964D-9C24-A07A7F878D76}" type="slidenum">
              <a:rPr lang="en-US" smtClean="0"/>
              <a:t>‹#›</a:t>
            </a:fld>
            <a:endParaRPr lang="en-US"/>
          </a:p>
        </p:txBody>
      </p:sp>
    </p:spTree>
    <p:extLst>
      <p:ext uri="{BB962C8B-B14F-4D97-AF65-F5344CB8AC3E}">
        <p14:creationId xmlns:p14="http://schemas.microsoft.com/office/powerpoint/2010/main" val="32512889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20E069-58BF-8646-B956-4DE61A03080E}" type="datetimeFigureOut">
              <a:rPr lang="en-US" smtClean="0"/>
              <a:t>6/13/2011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82AAB-3A0C-EF49-8847-4EFD168FB2BC}" type="slidenum">
              <a:rPr lang="en-US" smtClean="0"/>
              <a:t>‹#›</a:t>
            </a:fld>
            <a:endParaRPr lang="en-US"/>
          </a:p>
        </p:txBody>
      </p:sp>
    </p:spTree>
    <p:extLst>
      <p:ext uri="{BB962C8B-B14F-4D97-AF65-F5344CB8AC3E}">
        <p14:creationId xmlns:p14="http://schemas.microsoft.com/office/powerpoint/2010/main" val="16944824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A1F00FF-49E3-D745-8E11-0246B3E3CE34}" type="datetime1">
              <a:rPr lang="en-US" smtClean="0"/>
              <a:t>6/13/2011</a:t>
            </a:fld>
            <a:endParaRPr lang="en-US"/>
          </a:p>
        </p:txBody>
      </p:sp>
      <p:sp>
        <p:nvSpPr>
          <p:cNvPr id="8" name="Slide Number Placeholder 7"/>
          <p:cNvSpPr>
            <a:spLocks noGrp="1"/>
          </p:cNvSpPr>
          <p:nvPr>
            <p:ph type="sldNum" sz="quarter" idx="11"/>
          </p:nvPr>
        </p:nvSpPr>
        <p:spPr/>
        <p:txBody>
          <a:bodyPr/>
          <a:lstStyle/>
          <a:p>
            <a:fld id="{97373909-6CED-451E-AED6-91EDDA893C90}"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D7101-8D54-E745-BC86-C13798F0BB22}" type="datetime1">
              <a:rPr lang="en-US" smtClean="0"/>
              <a:t>6/13/2011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095326-DE83-A14D-8486-3340CC2E46B6}" type="datetime1">
              <a:rPr lang="en-US" smtClean="0"/>
              <a:t>6/13/2011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FB56A08-D3E1-FD48-98EB-5B37E5F498D6}" type="datetime1">
              <a:rPr lang="en-US" smtClean="0"/>
              <a:t>6/13/2011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FBC8FD-2A06-4B4C-8744-6B5C1B98637A}" type="datetime1">
              <a:rPr lang="en-US" smtClean="0"/>
              <a:t>6/13/2011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88F0112-3636-0448-B335-FE1C559A4AC8}" type="datetime1">
              <a:rPr lang="en-US" smtClean="0"/>
              <a:t>6/13/2011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73909-6CED-451E-AED6-91EDDA893C90}"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0EFC004-0F00-FC49-9662-70E2903FD934}" type="datetime1">
              <a:rPr lang="en-US" smtClean="0"/>
              <a:t>6/13/2011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73909-6CED-451E-AED6-91EDDA893C90}"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6611FE-39BB-CF43-914A-82F709BDDDDC}" type="datetime1">
              <a:rPr lang="en-US" smtClean="0"/>
              <a:t>6/13/2011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9FED6-8A50-DC4E-9CFC-B8FC5D7BFC26}" type="datetime1">
              <a:rPr lang="en-US" smtClean="0"/>
              <a:t>6/13/2011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282965-482D-B340-9288-A1F0212B2F9B}" type="datetime1">
              <a:rPr lang="en-US" smtClean="0"/>
              <a:t>6/13/2011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AFF5B5-F7F6-7741-93D1-F04EC6B4D091}" type="datetime1">
              <a:rPr lang="en-US" smtClean="0"/>
              <a:t>6/13/2011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B37A1EA-E949-9B47-B153-07427E39000E}" type="datetime1">
              <a:rPr lang="en-US" smtClean="0"/>
              <a:t>6/13/2011</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7373909-6CED-451E-AED6-91EDDA893C90}"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1"/>
            <a:ext cx="7772400" cy="3733800"/>
          </a:xfrm>
        </p:spPr>
        <p:txBody>
          <a:bodyPr>
            <a:normAutofit/>
          </a:bodyPr>
          <a:lstStyle/>
          <a:p>
            <a:r>
              <a:rPr lang="en-US" sz="5400" dirty="0"/>
              <a:t>Empowering Independent Learners:    </a:t>
            </a:r>
            <a:r>
              <a:rPr lang="en-US" dirty="0"/>
              <a:t/>
            </a:r>
            <a:br>
              <a:rPr lang="en-US" dirty="0"/>
            </a:br>
            <a:r>
              <a:rPr lang="en-US" sz="3600" dirty="0" smtClean="0"/>
              <a:t>Web Searching Skills</a:t>
            </a:r>
            <a:br>
              <a:rPr lang="en-US" sz="3600" dirty="0" smtClean="0"/>
            </a:br>
            <a:r>
              <a:rPr lang="en-US" sz="3600" dirty="0" smtClean="0"/>
              <a:t> in the</a:t>
            </a:r>
            <a:br>
              <a:rPr lang="en-US" sz="3600" dirty="0" smtClean="0"/>
            </a:br>
            <a:r>
              <a:rPr lang="en-US" sz="3600" dirty="0" smtClean="0"/>
              <a:t> Fifth Grade</a:t>
            </a:r>
            <a:endParaRPr lang="en-US" sz="3600" dirty="0"/>
          </a:p>
        </p:txBody>
      </p:sp>
      <p:sp>
        <p:nvSpPr>
          <p:cNvPr id="3" name="Subtitle 2"/>
          <p:cNvSpPr>
            <a:spLocks noGrp="1"/>
          </p:cNvSpPr>
          <p:nvPr>
            <p:ph type="subTitle" idx="1"/>
          </p:nvPr>
        </p:nvSpPr>
        <p:spPr>
          <a:xfrm>
            <a:off x="1371600" y="4343400"/>
            <a:ext cx="6400800" cy="1524000"/>
          </a:xfrm>
        </p:spPr>
        <p:txBody>
          <a:bodyPr>
            <a:normAutofit fontScale="92500" lnSpcReduction="10000"/>
          </a:bodyPr>
          <a:lstStyle/>
          <a:p>
            <a:r>
              <a:rPr lang="en-US" dirty="0" smtClean="0"/>
              <a:t>Melody Pike</a:t>
            </a:r>
          </a:p>
          <a:p>
            <a:r>
              <a:rPr lang="en-US" dirty="0" smtClean="0"/>
              <a:t>School of Education</a:t>
            </a:r>
          </a:p>
          <a:p>
            <a:r>
              <a:rPr lang="en-US" dirty="0" smtClean="0"/>
              <a:t>California State University, Chico</a:t>
            </a:r>
          </a:p>
          <a:p>
            <a:r>
              <a:rPr lang="en-US" dirty="0" smtClean="0"/>
              <a:t>June 13, 2011</a:t>
            </a:r>
            <a:endParaRPr lang="en-US" dirty="0"/>
          </a:p>
        </p:txBody>
      </p:sp>
      <p:sp>
        <p:nvSpPr>
          <p:cNvPr id="4" name="Slide Number Placeholder 3"/>
          <p:cNvSpPr>
            <a:spLocks noGrp="1"/>
          </p:cNvSpPr>
          <p:nvPr>
            <p:ph type="sldNum" sz="quarter" idx="11"/>
          </p:nvPr>
        </p:nvSpPr>
        <p:spPr/>
        <p:txBody>
          <a:bodyPr/>
          <a:lstStyle/>
          <a:p>
            <a:fld id="{97373909-6CED-451E-AED6-91EDDA893C90}"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Scavenger Hunt</a:t>
            </a:r>
            <a:endParaRPr lang="en-US" dirty="0"/>
          </a:p>
        </p:txBody>
      </p:sp>
      <p:graphicFrame>
        <p:nvGraphicFramePr>
          <p:cNvPr id="4" name="Content Placeholder 3"/>
          <p:cNvGraphicFramePr>
            <a:graphicFrameLocks noGrp="1"/>
          </p:cNvGraphicFramePr>
          <p:nvPr>
            <p:ph idx="1"/>
          </p:nvPr>
        </p:nvGraphicFramePr>
        <p:xfrm>
          <a:off x="1752600" y="1928336"/>
          <a:ext cx="5562600" cy="289559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219200" y="5357336"/>
            <a:ext cx="6812186" cy="738664"/>
          </a:xfrm>
          <a:prstGeom prst="rect">
            <a:avLst/>
          </a:prstGeom>
          <a:noFill/>
        </p:spPr>
        <p:txBody>
          <a:bodyPr wrap="none" rtlCol="0">
            <a:spAutoFit/>
          </a:bodyPr>
          <a:lstStyle/>
          <a:p>
            <a:r>
              <a:rPr lang="en-US" sz="1400" dirty="0"/>
              <a:t>There was a significant difference in the scores for searching performance at the start of </a:t>
            </a:r>
            <a:endParaRPr lang="en-US" sz="1400" dirty="0" smtClean="0"/>
          </a:p>
          <a:p>
            <a:r>
              <a:rPr lang="en-US" sz="1400" dirty="0" smtClean="0"/>
              <a:t>the project (M=3.0</a:t>
            </a:r>
            <a:r>
              <a:rPr lang="en-US" sz="1400" dirty="0"/>
              <a:t>, SD=1.26) and at the end of the project (M=6.85, SD=0.366) conditions; </a:t>
            </a:r>
            <a:endParaRPr lang="en-US" sz="1400" dirty="0" smtClean="0"/>
          </a:p>
          <a:p>
            <a:r>
              <a:rPr lang="en-US" sz="1400" dirty="0" smtClean="0"/>
              <a:t>t(19</a:t>
            </a:r>
            <a:r>
              <a:rPr lang="en-US" sz="1400" dirty="0"/>
              <a:t>)=-13.15, p=0.000</a:t>
            </a:r>
            <a:r>
              <a:rPr lang="en-US" sz="1400" dirty="0" smtClean="0"/>
              <a:t>. </a:t>
            </a:r>
            <a:endParaRPr lang="en-US" sz="1400" dirty="0"/>
          </a:p>
        </p:txBody>
      </p:sp>
      <p:sp>
        <p:nvSpPr>
          <p:cNvPr id="3" name="Slide Number Placeholder 2"/>
          <p:cNvSpPr>
            <a:spLocks noGrp="1"/>
          </p:cNvSpPr>
          <p:nvPr>
            <p:ph type="sldNum" sz="quarter" idx="12"/>
          </p:nvPr>
        </p:nvSpPr>
        <p:spPr/>
        <p:txBody>
          <a:bodyPr/>
          <a:lstStyle/>
          <a:p>
            <a:fld id="{97373909-6CED-451E-AED6-91EDDA893C90}"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Searching</a:t>
            </a:r>
            <a:endParaRPr lang="en-US" dirty="0"/>
          </a:p>
        </p:txBody>
      </p:sp>
      <p:graphicFrame>
        <p:nvGraphicFramePr>
          <p:cNvPr id="4" name="Content Placeholder 3"/>
          <p:cNvGraphicFramePr>
            <a:graphicFrameLocks noGrp="1"/>
          </p:cNvGraphicFramePr>
          <p:nvPr>
            <p:ph idx="1"/>
          </p:nvPr>
        </p:nvGraphicFramePr>
        <p:xfrm>
          <a:off x="1447800" y="1295400"/>
          <a:ext cx="60198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85800" y="4572000"/>
            <a:ext cx="7368043" cy="1446550"/>
          </a:xfrm>
          <a:prstGeom prst="rect">
            <a:avLst/>
          </a:prstGeom>
          <a:noFill/>
        </p:spPr>
        <p:txBody>
          <a:bodyPr wrap="none" rtlCol="0">
            <a:spAutoFit/>
          </a:bodyPr>
          <a:lstStyle/>
          <a:p>
            <a:r>
              <a:rPr lang="en-US" sz="1400" dirty="0" smtClean="0"/>
              <a:t>Q1 Time 1 score of </a:t>
            </a:r>
            <a:r>
              <a:rPr lang="en-US" dirty="0" smtClean="0"/>
              <a:t>(</a:t>
            </a:r>
            <a:r>
              <a:rPr lang="en-US" sz="1400" dirty="0" smtClean="0"/>
              <a:t>M=2.3, SD=0.80) and time 2 score of (M=4.36, SD=0.91); t(24)=-8.45, p=0.000</a:t>
            </a:r>
          </a:p>
          <a:p>
            <a:r>
              <a:rPr lang="en-US" sz="1400" dirty="0" smtClean="0"/>
              <a:t>Q2 Time 1 score of (M=2.2, SD=0.75) and time 2 score of (M=4.4, SD=0.96); t(24)=-9.616, p=0.000</a:t>
            </a:r>
          </a:p>
          <a:p>
            <a:r>
              <a:rPr lang="en-US" sz="1400" dirty="0" smtClean="0"/>
              <a:t>Q3 Time 1 score of (M=2.7, SD=0.84) and time 2 score of (M=3.8, SD=0.03); t(24)=-4.956, p=0.000</a:t>
            </a:r>
          </a:p>
          <a:p>
            <a:r>
              <a:rPr lang="en-US" sz="1400" dirty="0" smtClean="0"/>
              <a:t>Q4 Time 1 score of (M=2.64, SD=0.76) and time 2 score of (M=3.8, SD=1.05); t(24)=-5.494, p=0.000</a:t>
            </a:r>
          </a:p>
          <a:p>
            <a:r>
              <a:rPr lang="en-US" sz="1400" dirty="0" smtClean="0"/>
              <a:t>Q5 Time 1 score of (M=2.64, SD=0.70) and time 2 score of (M=4.0, SD=1.0); t(24)=-6.323, p=0.000</a:t>
            </a:r>
          </a:p>
          <a:p>
            <a:r>
              <a:rPr lang="en-US" sz="1400" dirty="0" smtClean="0"/>
              <a:t>Q6 Time 1 score of (M=2.96, SD=0.93) and time 2 score of (M=4.0, SD=1.12); t(24)=-3.887, p=0.001</a:t>
            </a:r>
          </a:p>
        </p:txBody>
      </p:sp>
      <p:sp>
        <p:nvSpPr>
          <p:cNvPr id="3" name="Slide Number Placeholder 2"/>
          <p:cNvSpPr>
            <a:spLocks noGrp="1"/>
          </p:cNvSpPr>
          <p:nvPr>
            <p:ph type="sldNum" sz="quarter" idx="12"/>
          </p:nvPr>
        </p:nvSpPr>
        <p:spPr/>
        <p:txBody>
          <a:bodyPr/>
          <a:lstStyle/>
          <a:p>
            <a:fld id="{97373909-6CED-451E-AED6-91EDDA893C90}"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Self-Efficacy</a:t>
            </a:r>
            <a:endParaRPr lang="en-US" dirty="0"/>
          </a:p>
        </p:txBody>
      </p:sp>
      <p:graphicFrame>
        <p:nvGraphicFramePr>
          <p:cNvPr id="4" name="Content Placeholder 3"/>
          <p:cNvGraphicFramePr>
            <a:graphicFrameLocks noGrp="1"/>
          </p:cNvGraphicFramePr>
          <p:nvPr>
            <p:ph idx="1"/>
          </p:nvPr>
        </p:nvGraphicFramePr>
        <p:xfrm>
          <a:off x="457200" y="1600200"/>
          <a:ext cx="69342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1000" y="5294293"/>
            <a:ext cx="7698261" cy="954107"/>
          </a:xfrm>
          <a:prstGeom prst="rect">
            <a:avLst/>
          </a:prstGeom>
          <a:noFill/>
        </p:spPr>
        <p:txBody>
          <a:bodyPr wrap="none" rtlCol="0">
            <a:spAutoFit/>
          </a:bodyPr>
          <a:lstStyle/>
          <a:p>
            <a:r>
              <a:rPr lang="en-US" sz="1400" dirty="0"/>
              <a:t>The one significant difference in the scores was in question 2 related to assessing information in </a:t>
            </a:r>
            <a:endParaRPr lang="en-US" sz="1400" dirty="0" smtClean="0"/>
          </a:p>
          <a:p>
            <a:r>
              <a:rPr lang="en-US" sz="1400" dirty="0" smtClean="0"/>
              <a:t>URLs </a:t>
            </a:r>
            <a:r>
              <a:rPr lang="en-US" sz="1400" dirty="0"/>
              <a:t>which dropped significantly between the start (M=4.04, SD=1.04) and the midpoint of the study </a:t>
            </a:r>
            <a:endParaRPr lang="en-US" sz="1400" dirty="0" smtClean="0"/>
          </a:p>
          <a:p>
            <a:r>
              <a:rPr lang="en-US" sz="1400" dirty="0" smtClean="0"/>
              <a:t>(</a:t>
            </a:r>
            <a:r>
              <a:rPr lang="en-US" sz="1400" dirty="0"/>
              <a:t>M=3.29, SD=1.04); t(22)=2.344, p=0.028.  This score rose between the midpoint of the study to a level </a:t>
            </a:r>
            <a:endParaRPr lang="en-US" sz="1400" dirty="0" smtClean="0"/>
          </a:p>
          <a:p>
            <a:r>
              <a:rPr lang="en-US" sz="1400" dirty="0" smtClean="0"/>
              <a:t>near </a:t>
            </a:r>
            <a:r>
              <a:rPr lang="en-US" sz="1400" dirty="0"/>
              <a:t>the starting point (3.92</a:t>
            </a:r>
            <a:r>
              <a:rPr lang="en-US" sz="1400" dirty="0" smtClean="0"/>
              <a:t>) though the change fell short of statistical significance.</a:t>
            </a:r>
          </a:p>
        </p:txBody>
      </p:sp>
      <p:sp>
        <p:nvSpPr>
          <p:cNvPr id="7" name="TextBox 6"/>
          <p:cNvSpPr txBox="1"/>
          <p:nvPr/>
        </p:nvSpPr>
        <p:spPr>
          <a:xfrm>
            <a:off x="2971800" y="5029200"/>
            <a:ext cx="2819400" cy="369332"/>
          </a:xfrm>
          <a:prstGeom prst="rect">
            <a:avLst/>
          </a:prstGeom>
          <a:noFill/>
        </p:spPr>
        <p:txBody>
          <a:bodyPr wrap="square" rtlCol="0">
            <a:spAutoFit/>
          </a:bodyPr>
          <a:lstStyle/>
          <a:p>
            <a:r>
              <a:rPr lang="en-US" dirty="0" smtClean="0"/>
              <a:t>Overall Self-Efficacy</a:t>
            </a:r>
            <a:endParaRPr lang="en-US" dirty="0"/>
          </a:p>
        </p:txBody>
      </p:sp>
      <p:sp>
        <p:nvSpPr>
          <p:cNvPr id="6" name="TextBox 5"/>
          <p:cNvSpPr txBox="1"/>
          <p:nvPr/>
        </p:nvSpPr>
        <p:spPr>
          <a:xfrm>
            <a:off x="7543800" y="1905000"/>
            <a:ext cx="1295400" cy="2585323"/>
          </a:xfrm>
          <a:prstGeom prst="rect">
            <a:avLst/>
          </a:prstGeom>
          <a:noFill/>
        </p:spPr>
        <p:txBody>
          <a:bodyPr wrap="square" rtlCol="0">
            <a:spAutoFit/>
          </a:bodyPr>
          <a:lstStyle/>
          <a:p>
            <a:pPr marL="342900" indent="-342900">
              <a:buFont typeface="+mj-lt"/>
              <a:buAutoNum type="arabicPeriod"/>
            </a:pPr>
            <a:r>
              <a:rPr lang="en-US" dirty="0" smtClean="0"/>
              <a:t>\/</a:t>
            </a:r>
          </a:p>
          <a:p>
            <a:pPr marL="342900" indent="-342900">
              <a:buFont typeface="+mj-lt"/>
              <a:buAutoNum type="arabicPeriod"/>
            </a:pPr>
            <a:endParaRPr lang="en-US" dirty="0" smtClean="0"/>
          </a:p>
          <a:p>
            <a:pPr marL="342900" indent="-342900">
              <a:buFont typeface="+mj-lt"/>
              <a:buAutoNum type="arabicPeriod"/>
            </a:pPr>
            <a:r>
              <a:rPr lang="en-US" dirty="0" smtClean="0"/>
              <a:t>\/</a:t>
            </a:r>
          </a:p>
          <a:p>
            <a:pPr marL="342900" indent="-342900">
              <a:buFont typeface="+mj-lt"/>
              <a:buAutoNum type="arabicPeriod"/>
            </a:pPr>
            <a:endParaRPr lang="en-US" dirty="0" smtClean="0"/>
          </a:p>
          <a:p>
            <a:pPr marL="342900" indent="-342900">
              <a:buFont typeface="+mj-lt"/>
              <a:buAutoNum type="arabicPeriod"/>
            </a:pPr>
            <a:r>
              <a:rPr lang="en-US" dirty="0" smtClean="0"/>
              <a:t>\/</a:t>
            </a:r>
          </a:p>
          <a:p>
            <a:pPr marL="342900" indent="-342900">
              <a:buFont typeface="+mj-lt"/>
              <a:buAutoNum type="arabicPeriod"/>
            </a:pPr>
            <a:endParaRPr lang="en-US" dirty="0" smtClean="0"/>
          </a:p>
          <a:p>
            <a:pPr marL="342900" indent="-342900">
              <a:buFont typeface="+mj-lt"/>
              <a:buAutoNum type="arabicPeriod"/>
            </a:pPr>
            <a:r>
              <a:rPr lang="en-US" dirty="0" smtClean="0"/>
              <a:t> </a:t>
            </a:r>
          </a:p>
          <a:p>
            <a:pPr marL="342900" indent="-342900">
              <a:buFont typeface="+mj-lt"/>
              <a:buAutoNum type="arabicPeriod"/>
            </a:pPr>
            <a:endParaRPr lang="en-US" dirty="0" smtClean="0"/>
          </a:p>
          <a:p>
            <a:pPr marL="342900" indent="-342900">
              <a:buFont typeface="+mj-lt"/>
              <a:buAutoNum type="arabicPeriod"/>
            </a:pPr>
            <a:r>
              <a:rPr lang="en-US" dirty="0" smtClean="0"/>
              <a:t>\/</a:t>
            </a:r>
          </a:p>
        </p:txBody>
      </p:sp>
      <p:grpSp>
        <p:nvGrpSpPr>
          <p:cNvPr id="12" name="Group 11"/>
          <p:cNvGrpSpPr/>
          <p:nvPr/>
        </p:nvGrpSpPr>
        <p:grpSpPr>
          <a:xfrm>
            <a:off x="7924800" y="3505200"/>
            <a:ext cx="457200" cy="304800"/>
            <a:chOff x="7772400" y="4343400"/>
            <a:chExt cx="457200" cy="228600"/>
          </a:xfrm>
        </p:grpSpPr>
        <p:cxnSp>
          <p:nvCxnSpPr>
            <p:cNvPr id="9" name="Straight Connector 8"/>
            <p:cNvCxnSpPr/>
            <p:nvPr/>
          </p:nvCxnSpPr>
          <p:spPr>
            <a:xfrm rot="5400000" flipH="1" flipV="1">
              <a:off x="7772400" y="4419600"/>
              <a:ext cx="1524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924800" y="4343400"/>
              <a:ext cx="304800" cy="7620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97373909-6CED-451E-AED6-91EDDA893C90}"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Trustworthiness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Trustworthiness is a trait that can be referred to as deserving confidence and trust.  Students must believe that they will gain trustworthy data when they search.  Validating a source, or assessing the trustworthiness of a source was taught through:</a:t>
            </a:r>
          </a:p>
          <a:p>
            <a:pPr lvl="1"/>
            <a:r>
              <a:rPr lang="en-US" dirty="0" smtClean="0"/>
              <a:t>Assessing the URL</a:t>
            </a:r>
          </a:p>
          <a:p>
            <a:pPr lvl="1"/>
            <a:r>
              <a:rPr lang="en-US" dirty="0" smtClean="0"/>
              <a:t>Triangulation of a finding</a:t>
            </a:r>
          </a:p>
          <a:p>
            <a:pPr lvl="1"/>
            <a:r>
              <a:rPr lang="en-US" dirty="0" smtClean="0"/>
              <a:t>Seeking advice from a parent, teacher or other trusted source</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Students indicated their enthusiasm for using the computers for searching through:</a:t>
            </a:r>
          </a:p>
          <a:p>
            <a:pPr lvl="1"/>
            <a:r>
              <a:rPr lang="en-US" dirty="0" smtClean="0"/>
              <a:t>In-class discussions</a:t>
            </a:r>
          </a:p>
          <a:p>
            <a:pPr lvl="1"/>
            <a:r>
              <a:rPr lang="en-US" dirty="0" smtClean="0"/>
              <a:t>Internet-based projects</a:t>
            </a:r>
          </a:p>
          <a:p>
            <a:pPr lvl="1"/>
            <a:r>
              <a:rPr lang="en-US" dirty="0" smtClean="0"/>
              <a:t>Journals</a:t>
            </a:r>
          </a:p>
          <a:p>
            <a:r>
              <a:rPr lang="en-US" dirty="0" smtClean="0"/>
              <a:t>Classroom environment for Web searching is challenging</a:t>
            </a:r>
          </a:p>
          <a:p>
            <a:pPr lvl="1"/>
            <a:r>
              <a:rPr lang="en-US" dirty="0" smtClean="0"/>
              <a:t>Limited access to computers</a:t>
            </a:r>
          </a:p>
          <a:p>
            <a:pPr lvl="2"/>
            <a:r>
              <a:rPr lang="en-US" dirty="0" smtClean="0"/>
              <a:t>The school is working on acquiring more computers</a:t>
            </a:r>
          </a:p>
          <a:p>
            <a:pPr lvl="1"/>
            <a:r>
              <a:rPr lang="en-US" dirty="0" smtClean="0"/>
              <a:t>Internet filters</a:t>
            </a:r>
          </a:p>
          <a:p>
            <a:pPr lvl="2"/>
            <a:r>
              <a:rPr lang="en-US" dirty="0" smtClean="0"/>
              <a:t>Filtering Internet traffic is necessary but can be frustrating</a:t>
            </a:r>
          </a:p>
        </p:txBody>
      </p:sp>
      <p:sp>
        <p:nvSpPr>
          <p:cNvPr id="4" name="Slide Number Placeholder 3"/>
          <p:cNvSpPr>
            <a:spLocks noGrp="1"/>
          </p:cNvSpPr>
          <p:nvPr>
            <p:ph type="sldNum" sz="quarter" idx="12"/>
          </p:nvPr>
        </p:nvSpPr>
        <p:spPr/>
        <p:txBody>
          <a:bodyPr/>
          <a:lstStyle/>
          <a:p>
            <a:fld id="{97373909-6CED-451E-AED6-91EDDA893C90}"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indent="0">
              <a:buNone/>
            </a:pPr>
            <a:endParaRPr lang="en-US" dirty="0" smtClean="0"/>
          </a:p>
          <a:p>
            <a:pPr indent="0">
              <a:buNone/>
            </a:pPr>
            <a:r>
              <a:rPr lang="en-US" dirty="0" smtClean="0"/>
              <a:t>The academic literature makes strong and compelling calls for the teaching of Web-searching skills.  This is a necessary component of Web literacy which is growing increasingly important given the need to access Web-based information.  The need for Web searching skills was evident in my class as well and students demonstrated they are able and eager to attain these skills.</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descr="j0315598.jpg"/>
          <p:cNvPicPr>
            <a:picLocks noGrp="1" noChangeAspect="1"/>
          </p:cNvPicPr>
          <p:nvPr>
            <p:ph idx="1"/>
          </p:nvPr>
        </p:nvPicPr>
        <p:blipFill>
          <a:blip r:embed="rId2">
            <a:extLst>
              <a:ext uri="{28A0092B-C50C-407E-A947-70E740481C1C}">
                <a14:useLocalDpi xmlns:a14="http://schemas.microsoft.com/office/drawing/2010/main" val="0"/>
              </a:ext>
            </a:extLst>
          </a:blip>
          <a:srcRect t="11451" b="11451"/>
          <a:stretch>
            <a:fillRect/>
          </a:stretch>
        </p:blipFill>
        <p:spPr/>
      </p:pic>
      <p:sp>
        <p:nvSpPr>
          <p:cNvPr id="4" name="Slide Number Placeholder 3"/>
          <p:cNvSpPr>
            <a:spLocks noGrp="1"/>
          </p:cNvSpPr>
          <p:nvPr>
            <p:ph type="sldNum" sz="quarter" idx="12"/>
          </p:nvPr>
        </p:nvSpPr>
        <p:spPr/>
        <p:txBody>
          <a:bodyPr/>
          <a:lstStyle/>
          <a:p>
            <a:fld id="{97373909-6CED-451E-AED6-91EDDA893C90}" type="slidenum">
              <a:rPr lang="en-US" smtClean="0"/>
              <a:pPr/>
              <a:t>16</a:t>
            </a:fld>
            <a:endParaRPr lang="en-US"/>
          </a:p>
        </p:txBody>
      </p:sp>
    </p:spTree>
    <p:extLst>
      <p:ext uri="{BB962C8B-B14F-4D97-AF65-F5344CB8AC3E}">
        <p14:creationId xmlns:p14="http://schemas.microsoft.com/office/powerpoint/2010/main" val="655118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and Future Studies</a:t>
            </a:r>
            <a:endParaRPr lang="en-US" dirty="0"/>
          </a:p>
        </p:txBody>
      </p:sp>
      <p:sp>
        <p:nvSpPr>
          <p:cNvPr id="3" name="Content Placeholder 2"/>
          <p:cNvSpPr>
            <a:spLocks noGrp="1"/>
          </p:cNvSpPr>
          <p:nvPr>
            <p:ph idx="1"/>
          </p:nvPr>
        </p:nvSpPr>
        <p:spPr/>
        <p:txBody>
          <a:bodyPr>
            <a:normAutofit lnSpcReduction="10000"/>
          </a:bodyPr>
          <a:lstStyle/>
          <a:p>
            <a:r>
              <a:rPr lang="en-US" dirty="0" smtClean="0"/>
              <a:t>Limitations of the Study:</a:t>
            </a:r>
          </a:p>
          <a:p>
            <a:pPr lvl="1"/>
            <a:r>
              <a:rPr lang="en-US" dirty="0" smtClean="0"/>
              <a:t>Too few computers in the classroom during regular instruction time.  A computer cart was made available once per week which limited adequate  assess to the computers</a:t>
            </a:r>
          </a:p>
          <a:p>
            <a:pPr lvl="1"/>
            <a:r>
              <a:rPr lang="en-US" dirty="0" smtClean="0"/>
              <a:t>Internet filters, while necessary, sometimes limit information available to students on important tasks.</a:t>
            </a:r>
          </a:p>
          <a:p>
            <a:pPr lvl="1"/>
            <a:r>
              <a:rPr lang="en-US" dirty="0" smtClean="0"/>
              <a:t>The study was completed in only one classroom which limits the strength of the findings.</a:t>
            </a:r>
            <a:endParaRPr lang="en-US" dirty="0"/>
          </a:p>
          <a:p>
            <a:r>
              <a:rPr lang="en-US" dirty="0" smtClean="0"/>
              <a:t>Future Studies:</a:t>
            </a:r>
          </a:p>
          <a:p>
            <a:pPr lvl="1"/>
            <a:r>
              <a:rPr lang="en-US" dirty="0" smtClean="0"/>
              <a:t>Repeating the study with an adjusted question set to properly assess self-efficacy is needed.</a:t>
            </a:r>
          </a:p>
          <a:p>
            <a:pPr lvl="1"/>
            <a:r>
              <a:rPr lang="en-US" dirty="0" smtClean="0"/>
              <a:t>Repeating the study in a classroom with computers for each student is needed.</a:t>
            </a:r>
          </a:p>
          <a:p>
            <a:pPr lvl="1"/>
            <a:r>
              <a:rPr lang="en-US" dirty="0" smtClean="0"/>
              <a:t>Completing the study over a longer time period is necessary to develop effective counts on the extent to which students use computers for academic Web-searching tasks before and after instruction is needed.</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17</a:t>
            </a:fld>
            <a:endParaRPr lang="en-US"/>
          </a:p>
        </p:txBody>
      </p:sp>
    </p:spTree>
    <p:extLst>
      <p:ext uri="{BB962C8B-B14F-4D97-AF65-F5344CB8AC3E}">
        <p14:creationId xmlns:p14="http://schemas.microsoft.com/office/powerpoint/2010/main" val="3721788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of Study</a:t>
            </a:r>
            <a:endParaRPr lang="en-US" dirty="0"/>
          </a:p>
        </p:txBody>
      </p:sp>
      <p:sp>
        <p:nvSpPr>
          <p:cNvPr id="3" name="Content Placeholder 2"/>
          <p:cNvSpPr>
            <a:spLocks noGrp="1"/>
          </p:cNvSpPr>
          <p:nvPr>
            <p:ph idx="1"/>
          </p:nvPr>
        </p:nvSpPr>
        <p:spPr/>
        <p:txBody>
          <a:bodyPr/>
          <a:lstStyle/>
          <a:p>
            <a:endParaRPr lang="en-US" dirty="0" smtClean="0"/>
          </a:p>
          <a:p>
            <a:r>
              <a:rPr lang="en-US" dirty="0" smtClean="0"/>
              <a:t>Students had fun while learning</a:t>
            </a:r>
          </a:p>
          <a:p>
            <a:r>
              <a:rPr lang="en-US" dirty="0" smtClean="0"/>
              <a:t>Student journals reflected increased confidence in their Web literacy. </a:t>
            </a:r>
          </a:p>
          <a:p>
            <a:r>
              <a:rPr lang="en-US" dirty="0" smtClean="0"/>
              <a:t>Leveled students’ Web-searching ability in the class as a whole.</a:t>
            </a:r>
          </a:p>
          <a:p>
            <a:r>
              <a:rPr lang="en-US" dirty="0" smtClean="0"/>
              <a:t>Students gained web searching skills that will be valuable in middle school</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Quotes from Students</a:t>
            </a:r>
            <a:endParaRPr lang="en-US" dirty="0"/>
          </a:p>
        </p:txBody>
      </p:sp>
      <p:sp>
        <p:nvSpPr>
          <p:cNvPr id="3" name="Content Placeholder 2"/>
          <p:cNvSpPr>
            <a:spLocks noGrp="1"/>
          </p:cNvSpPr>
          <p:nvPr>
            <p:ph idx="1"/>
          </p:nvPr>
        </p:nvSpPr>
        <p:spPr/>
        <p:txBody>
          <a:bodyPr/>
          <a:lstStyle/>
          <a:p>
            <a:endParaRPr lang="en-US" i="1" dirty="0" smtClean="0"/>
          </a:p>
          <a:p>
            <a:r>
              <a:rPr lang="en-US" i="1" dirty="0" smtClean="0"/>
              <a:t>“It was fun I hope we do it again.  I got a lot of answers.”</a:t>
            </a:r>
            <a:endParaRPr lang="en-US" dirty="0" smtClean="0"/>
          </a:p>
          <a:p>
            <a:r>
              <a:rPr lang="en-US" i="1" dirty="0" smtClean="0"/>
              <a:t> “I learned about researching it was fun.”</a:t>
            </a:r>
            <a:endParaRPr lang="en-US" dirty="0" smtClean="0"/>
          </a:p>
          <a:p>
            <a:r>
              <a:rPr lang="en-US" i="1" dirty="0" smtClean="0"/>
              <a:t>“My favorite thing that I learned is how to tell if the internet site is trustworthy.”</a:t>
            </a:r>
            <a:endParaRPr lang="en-US" dirty="0" smtClean="0"/>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lstStyle/>
          <a:p>
            <a:endParaRPr lang="en-US" dirty="0" smtClean="0"/>
          </a:p>
          <a:p>
            <a:r>
              <a:rPr lang="en-US" dirty="0" smtClean="0"/>
              <a:t>Committee members:</a:t>
            </a:r>
          </a:p>
          <a:p>
            <a:pPr lvl="1"/>
            <a:r>
              <a:rPr lang="en-US" sz="2400" dirty="0" smtClean="0"/>
              <a:t>Dr. Ann Schulte</a:t>
            </a:r>
          </a:p>
          <a:p>
            <a:pPr lvl="1"/>
            <a:r>
              <a:rPr lang="en-US" sz="2400" dirty="0" smtClean="0"/>
              <a:t>Dr. Michael </a:t>
            </a:r>
            <a:r>
              <a:rPr lang="en-US" sz="2400" dirty="0" err="1" smtClean="0"/>
              <a:t>Kotar</a:t>
            </a:r>
            <a:endParaRPr lang="en-US" sz="2400" dirty="0" smtClean="0"/>
          </a:p>
          <a:p>
            <a:r>
              <a:rPr lang="en-US" dirty="0" smtClean="0"/>
              <a:t>Palermo School District and its staff, faculty and especially the students</a:t>
            </a:r>
          </a:p>
          <a:p>
            <a:r>
              <a:rPr lang="en-US" dirty="0" smtClean="0"/>
              <a:t>Faculty members at CSU, Chico</a:t>
            </a:r>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&amp; Analysis </a:t>
            </a:r>
            <a:endParaRPr lang="en-US" dirty="0"/>
          </a:p>
        </p:txBody>
      </p:sp>
      <p:sp>
        <p:nvSpPr>
          <p:cNvPr id="3" name="Content Placeholder 2"/>
          <p:cNvSpPr>
            <a:spLocks noGrp="1"/>
          </p:cNvSpPr>
          <p:nvPr>
            <p:ph idx="1"/>
          </p:nvPr>
        </p:nvSpPr>
        <p:spPr>
          <a:xfrm>
            <a:off x="457200" y="1600200"/>
            <a:ext cx="8229600" cy="4648200"/>
          </a:xfrm>
        </p:spPr>
        <p:txBody>
          <a:bodyPr>
            <a:normAutofit fontScale="92500" lnSpcReduction="20000"/>
          </a:bodyPr>
          <a:lstStyle/>
          <a:p>
            <a:r>
              <a:rPr lang="en-US" dirty="0" smtClean="0"/>
              <a:t>Analyses</a:t>
            </a:r>
          </a:p>
          <a:p>
            <a:pPr lvl="1"/>
            <a:r>
              <a:rPr lang="en-US" dirty="0" smtClean="0"/>
              <a:t>Scavenger Hunt – Students were given seven questions and asked to find the correct answer.  Scavenger hunts were completed before and after the instruction.</a:t>
            </a:r>
          </a:p>
          <a:p>
            <a:pPr lvl="1"/>
            <a:r>
              <a:rPr lang="en-US" dirty="0" smtClean="0"/>
              <a:t>Web searching queries – Students were given six questions but no computers.  Students formed the best possible queries which were judged by the mentor teacher and I based on a rubric and scored on a scale of 1 – 5.  The assessment was administered before and after the instruction.</a:t>
            </a:r>
          </a:p>
          <a:p>
            <a:pPr lvl="1"/>
            <a:r>
              <a:rPr lang="en-US" dirty="0" smtClean="0"/>
              <a:t>Self-Efficacy – Students were asked about their perceived abilities and responded on a 5-point </a:t>
            </a:r>
            <a:r>
              <a:rPr lang="en-US" dirty="0" err="1" smtClean="0"/>
              <a:t>Likert</a:t>
            </a:r>
            <a:r>
              <a:rPr lang="en-US" dirty="0" smtClean="0"/>
              <a:t> scale.  The self-efficacy questions were administered before the start of the project, after the first week of assessments but before instruction began and after instruction was completed.</a:t>
            </a:r>
          </a:p>
          <a:p>
            <a:pPr lvl="1"/>
            <a:r>
              <a:rPr lang="en-US" dirty="0" smtClean="0"/>
              <a:t>Trustworthiness – Students were presented with an assignment intended to measure their understanding of the trustworthiness material presented which was administered after instruction.</a:t>
            </a:r>
          </a:p>
          <a:p>
            <a:pPr lvl="1"/>
            <a:r>
              <a:rPr lang="en-US" dirty="0" smtClean="0"/>
              <a:t>Choice – I was not able to assess choice as there were too few computers in the classroom to determine whether students would have selected a computer or print material to complete information-seeking tasks.</a:t>
            </a:r>
          </a:p>
          <a:p>
            <a:r>
              <a:rPr lang="en-US" dirty="0" smtClean="0"/>
              <a:t>Methodology</a:t>
            </a:r>
          </a:p>
          <a:p>
            <a:pPr lvl="1"/>
            <a:r>
              <a:rPr lang="en-US" dirty="0" smtClean="0"/>
              <a:t>Direct Instruction</a:t>
            </a:r>
          </a:p>
          <a:p>
            <a:pPr lvl="1"/>
            <a:r>
              <a:rPr lang="en-US" dirty="0" smtClean="0"/>
              <a:t>Hands-on projects</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97373909-6CED-451E-AED6-91EDDA893C90}" type="slidenum">
              <a:rPr lang="en-US" smtClean="0"/>
              <a:pPr/>
              <a:t>20</a:t>
            </a:fld>
            <a:endParaRPr lang="en-US"/>
          </a:p>
        </p:txBody>
      </p:sp>
    </p:spTree>
    <p:extLst>
      <p:ext uri="{BB962C8B-B14F-4D97-AF65-F5344CB8AC3E}">
        <p14:creationId xmlns:p14="http://schemas.microsoft.com/office/powerpoint/2010/main" val="2077033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Scavenger Hunt Questions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Pre Assessment</a:t>
            </a:r>
          </a:p>
          <a:p>
            <a:pPr lvl="1"/>
            <a:r>
              <a:rPr lang="en-US" dirty="0" smtClean="0"/>
              <a:t>Who was the silversmith that made the midnight ride during the American Revolution?</a:t>
            </a:r>
          </a:p>
          <a:p>
            <a:pPr lvl="1"/>
            <a:r>
              <a:rPr lang="en-US" dirty="0" smtClean="0"/>
              <a:t>What was the name of the first colony in America? </a:t>
            </a:r>
          </a:p>
          <a:p>
            <a:pPr lvl="1"/>
            <a:r>
              <a:rPr lang="en-US" dirty="0" smtClean="0"/>
              <a:t>What 5 colonies made up the New England region?</a:t>
            </a:r>
          </a:p>
          <a:p>
            <a:pPr lvl="1"/>
            <a:r>
              <a:rPr lang="en-US" dirty="0" smtClean="0"/>
              <a:t>Who was born in Boston on January 17, 1706. He was an American printer, author, philosopher, diplomat, scientist, and inventor?</a:t>
            </a:r>
          </a:p>
          <a:p>
            <a:pPr lvl="1"/>
            <a:r>
              <a:rPr lang="en-US" dirty="0" smtClean="0"/>
              <a:t>Who was an English Quaker who spoke out on Civil War and religious freedom? He founded Pennsylvania, which he named after his father.</a:t>
            </a:r>
          </a:p>
          <a:p>
            <a:pPr lvl="1"/>
            <a:r>
              <a:rPr lang="en-US" dirty="0" smtClean="0"/>
              <a:t>What 4 colonies made up the Middle Colonies region?</a:t>
            </a:r>
          </a:p>
          <a:p>
            <a:pPr lvl="1"/>
            <a:r>
              <a:rPr lang="en-US" dirty="0" smtClean="0"/>
              <a:t>What 4 colonies made up the Southern Colonies region?</a:t>
            </a:r>
          </a:p>
          <a:p>
            <a:r>
              <a:rPr lang="en-US" dirty="0" smtClean="0"/>
              <a:t>Post Assessment</a:t>
            </a:r>
          </a:p>
          <a:p>
            <a:pPr lvl="1"/>
            <a:r>
              <a:rPr lang="en-US" dirty="0" smtClean="0"/>
              <a:t>Who sewed the first American flag?</a:t>
            </a:r>
          </a:p>
          <a:p>
            <a:pPr lvl="1"/>
            <a:r>
              <a:rPr lang="en-US" dirty="0" smtClean="0"/>
              <a:t>How many people signed the Declaration of Independence?</a:t>
            </a:r>
          </a:p>
          <a:p>
            <a:pPr lvl="1"/>
            <a:r>
              <a:rPr lang="en-US" dirty="0" smtClean="0"/>
              <a:t>Who had the largest signature on the Declaration of Independence?</a:t>
            </a:r>
          </a:p>
          <a:p>
            <a:pPr lvl="1"/>
            <a:r>
              <a:rPr lang="en-US" dirty="0" smtClean="0"/>
              <a:t>When did the American Revolution start?</a:t>
            </a:r>
          </a:p>
          <a:p>
            <a:pPr lvl="1"/>
            <a:r>
              <a:rPr lang="en-US" dirty="0" smtClean="0"/>
              <a:t>Who was known as the Father of the Bill of Rights?</a:t>
            </a:r>
          </a:p>
          <a:p>
            <a:pPr lvl="1"/>
            <a:r>
              <a:rPr lang="en-US" dirty="0" smtClean="0"/>
              <a:t>Who wrote the book “Home Life in Colonial Days”?</a:t>
            </a:r>
          </a:p>
          <a:p>
            <a:pPr lvl="1"/>
            <a:r>
              <a:rPr lang="en-US" dirty="0" smtClean="0"/>
              <a:t>In what city was the first school in America located?</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Searching Questions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Pre-questions (1/6/2011):</a:t>
            </a:r>
            <a:endParaRPr lang="en-US" dirty="0" smtClean="0"/>
          </a:p>
          <a:p>
            <a:pPr lvl="1"/>
            <a:r>
              <a:rPr lang="en-US" dirty="0" smtClean="0"/>
              <a:t>Which language do the inhabitants of the Island of Madagascar speak?</a:t>
            </a:r>
          </a:p>
          <a:p>
            <a:pPr lvl="1"/>
            <a:r>
              <a:rPr lang="en-US" dirty="0" smtClean="0"/>
              <a:t>Which take-and-back pizza restaurant was voted best in Chico by the Chico News and Review in 2008 and 2009?</a:t>
            </a:r>
          </a:p>
          <a:p>
            <a:pPr lvl="1"/>
            <a:r>
              <a:rPr lang="en-US" dirty="0" smtClean="0"/>
              <a:t>What are the names of President Obama’s daughters?</a:t>
            </a:r>
          </a:p>
          <a:p>
            <a:pPr lvl="1"/>
            <a:r>
              <a:rPr lang="en-US" dirty="0" smtClean="0"/>
              <a:t>Who is the author of the book </a:t>
            </a:r>
            <a:r>
              <a:rPr lang="en-US" i="1" dirty="0" smtClean="0"/>
              <a:t>The Good Earth?</a:t>
            </a:r>
            <a:endParaRPr lang="en-US" dirty="0" smtClean="0"/>
          </a:p>
          <a:p>
            <a:pPr lvl="1"/>
            <a:r>
              <a:rPr lang="en-US" dirty="0" smtClean="0"/>
              <a:t>Who is the author of the book </a:t>
            </a:r>
            <a:r>
              <a:rPr lang="en-US" i="1" dirty="0" smtClean="0"/>
              <a:t>Closed for the Season?</a:t>
            </a:r>
            <a:endParaRPr lang="en-US" dirty="0" smtClean="0"/>
          </a:p>
          <a:p>
            <a:pPr lvl="1"/>
            <a:r>
              <a:rPr lang="en-US" dirty="0" smtClean="0"/>
              <a:t>In what year did the French Indian War end?</a:t>
            </a:r>
          </a:p>
          <a:p>
            <a:pPr>
              <a:buNone/>
            </a:pPr>
            <a:r>
              <a:rPr lang="en-US" dirty="0" smtClean="0"/>
              <a:t> </a:t>
            </a:r>
          </a:p>
          <a:p>
            <a:r>
              <a:rPr lang="en-US" b="1" dirty="0" smtClean="0"/>
              <a:t>Post- questions (2/15/2011): </a:t>
            </a:r>
            <a:endParaRPr lang="en-US" dirty="0" smtClean="0"/>
          </a:p>
          <a:p>
            <a:pPr lvl="1"/>
            <a:r>
              <a:rPr lang="en-US" dirty="0" smtClean="0"/>
              <a:t>What is the native language of Hungary?</a:t>
            </a:r>
          </a:p>
          <a:p>
            <a:pPr lvl="1"/>
            <a:r>
              <a:rPr lang="en-US" dirty="0" smtClean="0"/>
              <a:t>In what year was the Oroville Dam built?</a:t>
            </a:r>
          </a:p>
          <a:p>
            <a:pPr lvl="1"/>
            <a:r>
              <a:rPr lang="en-US" dirty="0" smtClean="0"/>
              <a:t>What are the first names of Vice-President Joe Biden’s three children?</a:t>
            </a:r>
          </a:p>
          <a:p>
            <a:pPr lvl="1"/>
            <a:r>
              <a:rPr lang="en-US" dirty="0" smtClean="0"/>
              <a:t>Who is the author of the book </a:t>
            </a:r>
            <a:r>
              <a:rPr lang="en-US" i="1" dirty="0" smtClean="0"/>
              <a:t>Wuthering Heights?</a:t>
            </a:r>
            <a:endParaRPr lang="en-US" dirty="0" smtClean="0"/>
          </a:p>
          <a:p>
            <a:pPr lvl="1"/>
            <a:r>
              <a:rPr lang="en-US" dirty="0" smtClean="0"/>
              <a:t>Who is the author of the book </a:t>
            </a:r>
            <a:r>
              <a:rPr lang="en-US" i="1" dirty="0" smtClean="0"/>
              <a:t>Freak the Mighty?</a:t>
            </a:r>
            <a:endParaRPr lang="en-US" dirty="0" smtClean="0"/>
          </a:p>
          <a:p>
            <a:pPr lvl="1"/>
            <a:r>
              <a:rPr lang="en-US" dirty="0" smtClean="0"/>
              <a:t>In what year was Shasta Dam completed?</a:t>
            </a:r>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Self-Efficacy</a:t>
            </a:r>
            <a:endParaRPr lang="en-US" dirty="0"/>
          </a:p>
        </p:txBody>
      </p:sp>
      <p:sp>
        <p:nvSpPr>
          <p:cNvPr id="3" name="Content Placeholder 2"/>
          <p:cNvSpPr>
            <a:spLocks noGrp="1"/>
          </p:cNvSpPr>
          <p:nvPr>
            <p:ph idx="1"/>
          </p:nvPr>
        </p:nvSpPr>
        <p:spPr/>
        <p:txBody>
          <a:bodyPr>
            <a:normAutofit/>
          </a:bodyPr>
          <a:lstStyle/>
          <a:p>
            <a:r>
              <a:rPr lang="en-US" dirty="0" smtClean="0"/>
              <a:t>Questions were asked on a five-point Likert scale ranging from strongly disagree to strongly agree.</a:t>
            </a:r>
          </a:p>
          <a:p>
            <a:pPr lvl="1"/>
            <a:r>
              <a:rPr lang="en-US" dirty="0" smtClean="0"/>
              <a:t>I believe I have the ability to find information I need on the Internet.</a:t>
            </a:r>
          </a:p>
          <a:p>
            <a:pPr lvl="1"/>
            <a:r>
              <a:rPr lang="en-US" dirty="0" smtClean="0"/>
              <a:t>I believe I have the ability to use effective search terms to find information on the Internet.</a:t>
            </a:r>
          </a:p>
          <a:p>
            <a:pPr lvl="1"/>
            <a:r>
              <a:rPr lang="en-US" dirty="0" smtClean="0"/>
              <a:t>I believe I have the ability to select the best search engine for my search tasks.</a:t>
            </a:r>
          </a:p>
          <a:p>
            <a:pPr lvl="1"/>
            <a:r>
              <a:rPr lang="en-US" dirty="0" smtClean="0"/>
              <a:t>I believe I have the ability to use logic modifiers for example (not, and, or) to refine my searches.</a:t>
            </a:r>
          </a:p>
          <a:p>
            <a:pPr lvl="1"/>
            <a:r>
              <a:rPr lang="en-US" dirty="0" smtClean="0"/>
              <a:t>I am confident I can find information I need on the Internet.</a:t>
            </a:r>
          </a:p>
          <a:p>
            <a:pPr lvl="1"/>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Research</a:t>
            </a:r>
            <a:endParaRPr lang="en-US" dirty="0"/>
          </a:p>
        </p:txBody>
      </p:sp>
      <p:sp>
        <p:nvSpPr>
          <p:cNvPr id="3" name="Content Placeholder 2"/>
          <p:cNvSpPr>
            <a:spLocks noGrp="1"/>
          </p:cNvSpPr>
          <p:nvPr>
            <p:ph idx="1"/>
          </p:nvPr>
        </p:nvSpPr>
        <p:spPr/>
        <p:txBody>
          <a:bodyPr>
            <a:normAutofit fontScale="55000" lnSpcReduction="20000"/>
          </a:bodyPr>
          <a:lstStyle/>
          <a:p>
            <a:pPr indent="0">
              <a:buNone/>
            </a:pPr>
            <a:endParaRPr lang="en-US" sz="4500" dirty="0" smtClean="0"/>
          </a:p>
          <a:p>
            <a:pPr indent="0">
              <a:buNone/>
            </a:pPr>
            <a:r>
              <a:rPr lang="en-US" sz="4500" dirty="0" smtClean="0"/>
              <a:t>Students enter middle school without the Internet searching skills they require </a:t>
            </a:r>
            <a:r>
              <a:rPr lang="en-US" sz="4500" dirty="0"/>
              <a:t>(</a:t>
            </a:r>
            <a:r>
              <a:rPr lang="en-US" sz="4500" dirty="0" err="1"/>
              <a:t>Heil</a:t>
            </a:r>
            <a:r>
              <a:rPr lang="en-US" sz="4500" dirty="0"/>
              <a:t>, 2005</a:t>
            </a:r>
            <a:r>
              <a:rPr lang="en-US" sz="4500" dirty="0" smtClean="0"/>
              <a:t>), yet they are already capable of learning Web searching in kindergarten (Spink et al., 2010).  While students view themselves as tech savvy, their Internet-searching skills are not sufficient for academic searching tasks (</a:t>
            </a:r>
            <a:r>
              <a:rPr lang="en-US" sz="4500" dirty="0" err="1" smtClean="0"/>
              <a:t>Kolikant</a:t>
            </a:r>
            <a:r>
              <a:rPr lang="en-US" sz="4500" dirty="0" smtClean="0"/>
              <a:t>, 2010).</a:t>
            </a:r>
          </a:p>
          <a:p>
            <a:pPr indent="0">
              <a:buNone/>
            </a:pPr>
            <a:endParaRPr lang="en-US" sz="4100" dirty="0"/>
          </a:p>
          <a:p>
            <a:pPr indent="0">
              <a:buNone/>
            </a:pPr>
            <a:r>
              <a:rPr lang="en-US" sz="2200" dirty="0" smtClean="0"/>
              <a:t>References:</a:t>
            </a:r>
          </a:p>
          <a:p>
            <a:pPr indent="0">
              <a:buNone/>
            </a:pPr>
            <a:r>
              <a:rPr lang="en-US" sz="2300" dirty="0" err="1"/>
              <a:t>Heil</a:t>
            </a:r>
            <a:r>
              <a:rPr lang="en-US" sz="2300" dirty="0"/>
              <a:t>, D. (2005). the Internet and student research: teaching critical evaluation skills. </a:t>
            </a:r>
            <a:r>
              <a:rPr lang="en-US" sz="2300" i="1" dirty="0"/>
              <a:t>Teacher Librarian</a:t>
            </a:r>
            <a:r>
              <a:rPr lang="en-US" sz="2300" dirty="0"/>
              <a:t>, </a:t>
            </a:r>
            <a:r>
              <a:rPr lang="en-US" sz="2300" i="1" dirty="0"/>
              <a:t>33</a:t>
            </a:r>
            <a:r>
              <a:rPr lang="en-US" sz="2300" dirty="0"/>
              <a:t>(2), 26-29.</a:t>
            </a:r>
          </a:p>
          <a:p>
            <a:pPr indent="0">
              <a:buNone/>
            </a:pPr>
            <a:r>
              <a:rPr lang="en-US" sz="2300" dirty="0" err="1"/>
              <a:t>Kolikant</a:t>
            </a:r>
            <a:r>
              <a:rPr lang="en-US" sz="2300" dirty="0"/>
              <a:t>, Y. B.-D. (2010). Digital natives, better learners? Students’ beliefs about how the Internet influenced their ability to learn. </a:t>
            </a:r>
            <a:r>
              <a:rPr lang="en-US" sz="2300" i="1" dirty="0"/>
              <a:t>Computers in Human Behavior</a:t>
            </a:r>
            <a:r>
              <a:rPr lang="en-US" sz="2300" dirty="0"/>
              <a:t>, </a:t>
            </a:r>
            <a:r>
              <a:rPr lang="en-US" sz="2300" i="1" dirty="0"/>
              <a:t>26</a:t>
            </a:r>
            <a:r>
              <a:rPr lang="en-US" sz="2300" dirty="0"/>
              <a:t>(6), 1384-1391.</a:t>
            </a:r>
          </a:p>
          <a:p>
            <a:pPr indent="0">
              <a:buNone/>
            </a:pPr>
            <a:r>
              <a:rPr lang="en-US" sz="2300" dirty="0"/>
              <a:t>Spink, A., Danby, S., </a:t>
            </a:r>
            <a:r>
              <a:rPr lang="en-US" sz="2300" dirty="0" err="1"/>
              <a:t>Mallan</a:t>
            </a:r>
            <a:r>
              <a:rPr lang="en-US" sz="2300" dirty="0"/>
              <a:t>, K. &amp; Butler, C. (2010). Exploring young children’s web searching and </a:t>
            </a:r>
            <a:r>
              <a:rPr lang="en-US" sz="2300" dirty="0" err="1"/>
              <a:t>technoliteracy</a:t>
            </a:r>
            <a:r>
              <a:rPr lang="en-US" sz="2300" dirty="0"/>
              <a:t>. </a:t>
            </a:r>
            <a:r>
              <a:rPr lang="en-US" sz="2300" i="1" dirty="0"/>
              <a:t>Journal of Documentation</a:t>
            </a:r>
            <a:r>
              <a:rPr lang="en-US" sz="2300" dirty="0"/>
              <a:t>, </a:t>
            </a:r>
            <a:r>
              <a:rPr lang="en-US" sz="2300" i="1" dirty="0"/>
              <a:t>66</a:t>
            </a:r>
            <a:r>
              <a:rPr lang="en-US" sz="2300" dirty="0"/>
              <a:t>(2), 191-206.</a:t>
            </a:r>
          </a:p>
          <a:p>
            <a:pPr indent="0">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of Proximal Development</a:t>
            </a:r>
            <a:endParaRPr lang="en-US" dirty="0"/>
          </a:p>
        </p:txBody>
      </p:sp>
      <p:sp>
        <p:nvSpPr>
          <p:cNvPr id="3" name="Content Placeholder 2"/>
          <p:cNvSpPr>
            <a:spLocks noGrp="1"/>
          </p:cNvSpPr>
          <p:nvPr>
            <p:ph idx="1"/>
          </p:nvPr>
        </p:nvSpPr>
        <p:spPr/>
        <p:txBody>
          <a:bodyPr>
            <a:normAutofit fontScale="85000" lnSpcReduction="10000"/>
          </a:bodyPr>
          <a:lstStyle/>
          <a:p>
            <a:pPr indent="0">
              <a:buNone/>
            </a:pPr>
            <a:endParaRPr lang="en-US" dirty="0" smtClean="0"/>
          </a:p>
          <a:p>
            <a:pPr indent="0">
              <a:buNone/>
            </a:pPr>
            <a:r>
              <a:rPr lang="en-US" dirty="0" smtClean="0"/>
              <a:t>With support, students in the “zone of proximal development” can successfully engage in a learning task (</a:t>
            </a:r>
            <a:r>
              <a:rPr lang="en-US" dirty="0" err="1" smtClean="0"/>
              <a:t>Vygotsky</a:t>
            </a:r>
            <a:r>
              <a:rPr lang="en-US" dirty="0" smtClean="0"/>
              <a:t>, 1978).</a:t>
            </a:r>
          </a:p>
          <a:p>
            <a:pPr indent="0">
              <a:buNone/>
            </a:pPr>
            <a:r>
              <a:rPr lang="en-US" dirty="0" smtClean="0"/>
              <a:t>Instructional scaffolding, </a:t>
            </a:r>
            <a:r>
              <a:rPr lang="en-US" dirty="0"/>
              <a:t>such as modeling, thinking aloud, asking questions at critical junctures of </a:t>
            </a:r>
            <a:r>
              <a:rPr lang="en-US" dirty="0" smtClean="0"/>
              <a:t>instruction can provide the needed support to make Web-searching tasks accessible to students (Lutz</a:t>
            </a:r>
            <a:r>
              <a:rPr lang="en-US" dirty="0"/>
              <a:t>, Guthrie, &amp; M. H. Davis, 2006; </a:t>
            </a:r>
            <a:r>
              <a:rPr lang="en-US" dirty="0" err="1"/>
              <a:t>Rogoff</a:t>
            </a:r>
            <a:r>
              <a:rPr lang="en-US" dirty="0"/>
              <a:t>, 2003).</a:t>
            </a:r>
            <a:endParaRPr lang="en-US" dirty="0" smtClean="0"/>
          </a:p>
          <a:p>
            <a:pPr indent="0">
              <a:buNone/>
            </a:pPr>
            <a:endParaRPr lang="en-US" sz="2000" dirty="0" smtClean="0"/>
          </a:p>
          <a:p>
            <a:pPr indent="-347472">
              <a:buNone/>
            </a:pPr>
            <a:r>
              <a:rPr lang="en-US" sz="2000" dirty="0"/>
              <a:t>Lutz, S. L., Guthrie, J. T. &amp; Davis, M. H. (2006). Scaffolding for Engagement in Elementary School Reading Instruction. </a:t>
            </a:r>
            <a:r>
              <a:rPr lang="en-US" sz="2000" i="1" dirty="0"/>
              <a:t>Journal of Educational Research</a:t>
            </a:r>
            <a:r>
              <a:rPr lang="en-US" sz="2000" dirty="0"/>
              <a:t>, </a:t>
            </a:r>
            <a:r>
              <a:rPr lang="en-US" sz="2000" i="1" dirty="0"/>
              <a:t>100</a:t>
            </a:r>
            <a:r>
              <a:rPr lang="en-US" sz="2000" dirty="0"/>
              <a:t>(1), 3-20.</a:t>
            </a:r>
          </a:p>
          <a:p>
            <a:pPr indent="-347472">
              <a:buNone/>
            </a:pPr>
            <a:r>
              <a:rPr lang="en-US" sz="2000" dirty="0" err="1"/>
              <a:t>Rogoff</a:t>
            </a:r>
            <a:r>
              <a:rPr lang="en-US" sz="2000" dirty="0"/>
              <a:t>, B. (2003). </a:t>
            </a:r>
            <a:r>
              <a:rPr lang="en-US" sz="2000" i="1" dirty="0"/>
              <a:t>The cultural context of human development.</a:t>
            </a:r>
            <a:r>
              <a:rPr lang="en-US" sz="2000" dirty="0"/>
              <a:t> Oxford, England: Oxford University Press.</a:t>
            </a:r>
          </a:p>
          <a:p>
            <a:pPr indent="-347472">
              <a:buNone/>
            </a:pPr>
            <a:r>
              <a:rPr lang="en-US" sz="2000" dirty="0" err="1" smtClean="0"/>
              <a:t>Vygotsky</a:t>
            </a:r>
            <a:r>
              <a:rPr lang="en-US" sz="2000" dirty="0"/>
              <a:t>, L. S. (1978). </a:t>
            </a:r>
            <a:r>
              <a:rPr lang="en-US" sz="2000" i="1" dirty="0"/>
              <a:t>Mind in Society: The Development of Higher </a:t>
            </a:r>
            <a:r>
              <a:rPr lang="en-US" sz="2000" i="1" dirty="0" smtClean="0"/>
              <a:t>Psychological </a:t>
            </a:r>
            <a:r>
              <a:rPr lang="en-US" sz="2000" i="1" dirty="0"/>
              <a:t>Processes</a:t>
            </a:r>
            <a:r>
              <a:rPr lang="en-US" sz="2000" dirty="0"/>
              <a:t>. Cambridge, MA: Harvard University Press</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Constructivist Learning Theory</a:t>
            </a:r>
            <a:endParaRPr lang="en-US" dirty="0"/>
          </a:p>
        </p:txBody>
      </p:sp>
      <p:sp>
        <p:nvSpPr>
          <p:cNvPr id="3" name="Content Placeholder 2"/>
          <p:cNvSpPr>
            <a:spLocks noGrp="1"/>
          </p:cNvSpPr>
          <p:nvPr>
            <p:ph idx="1"/>
          </p:nvPr>
        </p:nvSpPr>
        <p:spPr/>
        <p:txBody>
          <a:bodyPr>
            <a:normAutofit/>
          </a:bodyPr>
          <a:lstStyle/>
          <a:p>
            <a:pPr indent="0">
              <a:buNone/>
            </a:pPr>
            <a:endParaRPr lang="en-US" dirty="0" smtClean="0"/>
          </a:p>
          <a:p>
            <a:pPr indent="0">
              <a:buNone/>
            </a:pPr>
            <a:r>
              <a:rPr lang="en-US" dirty="0" smtClean="0"/>
              <a:t>Teachers must acknowledge that students come into the classroom with interests and abilities that must be honored and built upon.  Students construct knowledge so lessons must adapt to students’ learning background (Dewey, 1940). </a:t>
            </a:r>
          </a:p>
          <a:p>
            <a:pPr indent="0">
              <a:buNone/>
            </a:pPr>
            <a:endParaRPr lang="en-US" sz="2000" dirty="0" smtClean="0"/>
          </a:p>
          <a:p>
            <a:pPr indent="-457200">
              <a:buNone/>
            </a:pPr>
            <a:r>
              <a:rPr lang="en-US" sz="2000" dirty="0" smtClean="0"/>
              <a:t>Dewey</a:t>
            </a:r>
            <a:r>
              <a:rPr lang="en-US" sz="2000" dirty="0"/>
              <a:t>, J. (1940). </a:t>
            </a:r>
            <a:r>
              <a:rPr lang="en-US" sz="2000" i="1" dirty="0"/>
              <a:t>Education today.</a:t>
            </a:r>
            <a:r>
              <a:rPr lang="en-US" sz="2000" dirty="0"/>
              <a:t> Oxford England: Putnam.</a:t>
            </a:r>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Cognitive Theory</a:t>
            </a:r>
            <a:endParaRPr lang="en-US" dirty="0"/>
          </a:p>
        </p:txBody>
      </p:sp>
      <p:sp>
        <p:nvSpPr>
          <p:cNvPr id="3" name="Content Placeholder 2"/>
          <p:cNvSpPr>
            <a:spLocks noGrp="1"/>
          </p:cNvSpPr>
          <p:nvPr>
            <p:ph idx="1"/>
          </p:nvPr>
        </p:nvSpPr>
        <p:spPr/>
        <p:txBody>
          <a:bodyPr/>
          <a:lstStyle/>
          <a:p>
            <a:pPr indent="0">
              <a:buNone/>
            </a:pPr>
            <a:endParaRPr lang="en-US" dirty="0" smtClean="0"/>
          </a:p>
          <a:p>
            <a:pPr indent="0">
              <a:buNone/>
            </a:pPr>
            <a:r>
              <a:rPr lang="en-US" dirty="0" smtClean="0"/>
              <a:t>Students </a:t>
            </a:r>
            <a:r>
              <a:rPr lang="en-US" dirty="0"/>
              <a:t>with a high degree of self-efficacy with respect to a particular task or activity, will be able to engage in the task or activity, without being impeded by fear of failure or potential negative outcomes (Bandura, 1995</a:t>
            </a:r>
            <a:r>
              <a:rPr lang="en-US" dirty="0" smtClean="0"/>
              <a:t>).</a:t>
            </a:r>
          </a:p>
          <a:p>
            <a:pPr>
              <a:buNone/>
            </a:pPr>
            <a:endParaRPr lang="en-US" sz="2000" dirty="0" smtClean="0"/>
          </a:p>
          <a:p>
            <a:pPr>
              <a:buNone/>
            </a:pPr>
            <a:r>
              <a:rPr lang="en-US" sz="2000" dirty="0" smtClean="0"/>
              <a:t>Bandura, A. (1995). </a:t>
            </a:r>
            <a:r>
              <a:rPr lang="en-US" sz="2000" i="1" dirty="0" smtClean="0"/>
              <a:t>Self-efficacy in changing societies.</a:t>
            </a:r>
            <a:r>
              <a:rPr lang="en-US" sz="2000" dirty="0" smtClean="0"/>
              <a:t> (A. Bandura, Ed.). New York, NY US: Cambridge University Press.</a:t>
            </a:r>
            <a:endParaRPr lang="en-US" sz="2000" dirty="0"/>
          </a:p>
          <a:p>
            <a:pPr>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a:t>Bandura, A. (1995). </a:t>
            </a:r>
            <a:r>
              <a:rPr lang="en-US" i="1" dirty="0"/>
              <a:t>Self-efficacy in changing societies.</a:t>
            </a:r>
            <a:r>
              <a:rPr lang="en-US" dirty="0"/>
              <a:t> (A. Bandura, Ed.). New York, NY US: Cambridge University Press</a:t>
            </a:r>
            <a:r>
              <a:rPr lang="en-US" dirty="0" smtClean="0"/>
              <a:t>.</a:t>
            </a:r>
          </a:p>
          <a:p>
            <a:pPr>
              <a:buNone/>
            </a:pPr>
            <a:r>
              <a:rPr lang="en-US" dirty="0"/>
              <a:t>Dewey, J. (1940). </a:t>
            </a:r>
            <a:r>
              <a:rPr lang="en-US" i="1" dirty="0"/>
              <a:t>Education today.</a:t>
            </a:r>
            <a:r>
              <a:rPr lang="en-US" dirty="0"/>
              <a:t> Oxford England: Putnam</a:t>
            </a:r>
            <a:r>
              <a:rPr lang="en-US" dirty="0" smtClean="0"/>
              <a:t>.</a:t>
            </a:r>
          </a:p>
          <a:p>
            <a:pPr>
              <a:buNone/>
            </a:pPr>
            <a:r>
              <a:rPr lang="en-US" dirty="0" err="1" smtClean="0"/>
              <a:t>Enochsson</a:t>
            </a:r>
            <a:r>
              <a:rPr lang="en-US" dirty="0" smtClean="0"/>
              <a:t>, A. (2005). The development of children’s Web searching skills – a non-linear approach. </a:t>
            </a:r>
            <a:r>
              <a:rPr lang="en-US" i="1" dirty="0" smtClean="0"/>
              <a:t>Information Research, 11</a:t>
            </a:r>
            <a:r>
              <a:rPr lang="en-US" dirty="0" smtClean="0"/>
              <a:t>(1).</a:t>
            </a:r>
          </a:p>
          <a:p>
            <a:pPr>
              <a:buNone/>
            </a:pPr>
            <a:r>
              <a:rPr lang="en-US" dirty="0" err="1"/>
              <a:t>Heil</a:t>
            </a:r>
            <a:r>
              <a:rPr lang="en-US" dirty="0"/>
              <a:t>, D. (2005). the Internet and student research: teaching critical evaluation skills. </a:t>
            </a:r>
            <a:r>
              <a:rPr lang="en-US" i="1" dirty="0"/>
              <a:t>Teacher Librarian</a:t>
            </a:r>
            <a:r>
              <a:rPr lang="en-US" dirty="0"/>
              <a:t>, </a:t>
            </a:r>
            <a:r>
              <a:rPr lang="en-US" i="1" dirty="0"/>
              <a:t>33</a:t>
            </a:r>
            <a:r>
              <a:rPr lang="en-US" dirty="0"/>
              <a:t>(2), 26-29.</a:t>
            </a:r>
          </a:p>
          <a:p>
            <a:pPr>
              <a:buNone/>
            </a:pPr>
            <a:r>
              <a:rPr lang="en-US" dirty="0" err="1"/>
              <a:t>Kolikant</a:t>
            </a:r>
            <a:r>
              <a:rPr lang="en-US" dirty="0"/>
              <a:t>, Y. B.-D. (2010). Digital natives, better learners? Students’ beliefs about how the Internet influenced their ability to learn. </a:t>
            </a:r>
            <a:r>
              <a:rPr lang="en-US" i="1" dirty="0"/>
              <a:t>Computers in Human Behavior</a:t>
            </a:r>
            <a:r>
              <a:rPr lang="en-US" dirty="0"/>
              <a:t>, </a:t>
            </a:r>
            <a:r>
              <a:rPr lang="en-US" i="1" dirty="0"/>
              <a:t>26</a:t>
            </a:r>
            <a:r>
              <a:rPr lang="en-US" dirty="0"/>
              <a:t>(6), 1384-1391.</a:t>
            </a:r>
          </a:p>
          <a:p>
            <a:pPr>
              <a:buNone/>
            </a:pPr>
            <a:r>
              <a:rPr lang="en-US" dirty="0" smtClean="0"/>
              <a:t>Kuiper, E., </a:t>
            </a:r>
            <a:r>
              <a:rPr lang="en-US" dirty="0" err="1" smtClean="0"/>
              <a:t>Volman</a:t>
            </a:r>
            <a:r>
              <a:rPr lang="en-US" dirty="0" smtClean="0"/>
              <a:t>, M. &amp; </a:t>
            </a:r>
            <a:r>
              <a:rPr lang="en-US" dirty="0" err="1" smtClean="0"/>
              <a:t>Terwel</a:t>
            </a:r>
            <a:r>
              <a:rPr lang="en-US" dirty="0" smtClean="0"/>
              <a:t>, J. (2008). Students’ use of Web literacy skills and strategies: Searching, reading and evaluating Web information. </a:t>
            </a:r>
            <a:r>
              <a:rPr lang="en-US" i="1" dirty="0" smtClean="0"/>
              <a:t>Information Research: An Electronic Journal</a:t>
            </a:r>
            <a:r>
              <a:rPr lang="en-US" dirty="0" smtClean="0"/>
              <a:t>, 13(3).</a:t>
            </a:r>
            <a:endParaRPr lang="en-US" dirty="0"/>
          </a:p>
          <a:p>
            <a:pPr indent="-347472">
              <a:buNone/>
            </a:pPr>
            <a:r>
              <a:rPr lang="en-US" dirty="0"/>
              <a:t>Lutz, S. L., Guthrie, J. T. &amp; Davis, M. H. (2006). Scaffolding for Engagement in Elementary School Reading Instruction. </a:t>
            </a:r>
            <a:r>
              <a:rPr lang="en-US" i="1" dirty="0"/>
              <a:t>Journal of Educational Research</a:t>
            </a:r>
            <a:r>
              <a:rPr lang="en-US" dirty="0"/>
              <a:t>, </a:t>
            </a:r>
            <a:r>
              <a:rPr lang="en-US" i="1" dirty="0"/>
              <a:t>100</a:t>
            </a:r>
            <a:r>
              <a:rPr lang="en-US" dirty="0"/>
              <a:t>(1), 3-20.</a:t>
            </a:r>
          </a:p>
          <a:p>
            <a:pPr indent="-347472">
              <a:buNone/>
            </a:pPr>
            <a:r>
              <a:rPr lang="en-US" dirty="0" err="1"/>
              <a:t>Rogoff</a:t>
            </a:r>
            <a:r>
              <a:rPr lang="en-US" dirty="0"/>
              <a:t>, B. (2003). </a:t>
            </a:r>
            <a:r>
              <a:rPr lang="en-US" i="1" dirty="0"/>
              <a:t>The cultural context of human development.</a:t>
            </a:r>
            <a:r>
              <a:rPr lang="en-US" dirty="0"/>
              <a:t> Oxford, England: Oxford University Press</a:t>
            </a:r>
            <a:r>
              <a:rPr lang="en-US" dirty="0" smtClean="0"/>
              <a:t>.</a:t>
            </a:r>
          </a:p>
          <a:p>
            <a:pPr indent="-347472">
              <a:buNone/>
            </a:pPr>
            <a:r>
              <a:rPr lang="en-US" dirty="0"/>
              <a:t>Spink, A., Danby, S., </a:t>
            </a:r>
            <a:r>
              <a:rPr lang="en-US" dirty="0" err="1"/>
              <a:t>Mallan</a:t>
            </a:r>
            <a:r>
              <a:rPr lang="en-US" dirty="0"/>
              <a:t>, K. &amp; Butler, C. (2010). Exploring young children’s web searching and </a:t>
            </a:r>
            <a:r>
              <a:rPr lang="en-US" dirty="0" err="1"/>
              <a:t>technoliteracy</a:t>
            </a:r>
            <a:r>
              <a:rPr lang="en-US" dirty="0"/>
              <a:t>. </a:t>
            </a:r>
            <a:r>
              <a:rPr lang="en-US" i="1" dirty="0"/>
              <a:t>Journal of Documentation</a:t>
            </a:r>
            <a:r>
              <a:rPr lang="en-US" dirty="0"/>
              <a:t>, </a:t>
            </a:r>
            <a:r>
              <a:rPr lang="en-US" i="1" dirty="0"/>
              <a:t>66</a:t>
            </a:r>
            <a:r>
              <a:rPr lang="en-US" dirty="0"/>
              <a:t>(2), 191-206</a:t>
            </a:r>
            <a:r>
              <a:rPr lang="en-US" dirty="0" smtClean="0"/>
              <a:t>.</a:t>
            </a:r>
            <a:endParaRPr lang="en-US" dirty="0"/>
          </a:p>
          <a:p>
            <a:pPr indent="-347472">
              <a:buNone/>
            </a:pPr>
            <a:r>
              <a:rPr lang="en-US" dirty="0" err="1"/>
              <a:t>Vygotsky</a:t>
            </a:r>
            <a:r>
              <a:rPr lang="en-US" dirty="0"/>
              <a:t>, L. S. (1978). </a:t>
            </a:r>
            <a:r>
              <a:rPr lang="en-US" i="1" dirty="0"/>
              <a:t>Mind in Society: The Development of Higher Psychological Processes</a:t>
            </a:r>
            <a:r>
              <a:rPr lang="en-US" dirty="0"/>
              <a:t>. Cambridge, MA: Harvard University </a:t>
            </a:r>
            <a:r>
              <a:rPr lang="en-US" dirty="0" smtClean="0"/>
              <a:t>Press.</a:t>
            </a:r>
          </a:p>
          <a:p>
            <a:pPr>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28</a:t>
            </a:fld>
            <a:endParaRPr lang="en-US"/>
          </a:p>
        </p:txBody>
      </p:sp>
    </p:spTree>
    <p:extLst>
      <p:ext uri="{BB962C8B-B14F-4D97-AF65-F5344CB8AC3E}">
        <p14:creationId xmlns:p14="http://schemas.microsoft.com/office/powerpoint/2010/main" val="3565644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Methods</a:t>
            </a:r>
            <a:endParaRPr lang="en-US" dirty="0"/>
          </a:p>
        </p:txBody>
      </p:sp>
      <p:sp>
        <p:nvSpPr>
          <p:cNvPr id="3" name="Content Placeholder 2"/>
          <p:cNvSpPr>
            <a:spLocks noGrp="1"/>
          </p:cNvSpPr>
          <p:nvPr>
            <p:ph sz="half" idx="2"/>
          </p:nvPr>
        </p:nvSpPr>
        <p:spPr>
          <a:xfrm>
            <a:off x="4648200" y="1600200"/>
            <a:ext cx="4038600" cy="5029200"/>
          </a:xfrm>
        </p:spPr>
        <p:txBody>
          <a:bodyPr>
            <a:normAutofit fontScale="92500" lnSpcReduction="10000"/>
          </a:bodyPr>
          <a:lstStyle/>
          <a:p>
            <a:pPr marL="0" indent="0">
              <a:buNone/>
            </a:pPr>
            <a:r>
              <a:rPr lang="en-US" dirty="0" smtClean="0"/>
              <a:t>Methods:</a:t>
            </a:r>
          </a:p>
          <a:p>
            <a:pPr marL="0" indent="0">
              <a:buNone/>
            </a:pPr>
            <a:r>
              <a:rPr lang="en-US" sz="1600" dirty="0" smtClean="0"/>
              <a:t>Web building</a:t>
            </a:r>
          </a:p>
          <a:p>
            <a:r>
              <a:rPr lang="en-US" sz="1600" dirty="0" smtClean="0"/>
              <a:t>Narrow search to key words and not the whole question.</a:t>
            </a:r>
          </a:p>
          <a:p>
            <a:r>
              <a:rPr lang="en-US" sz="1600" dirty="0" smtClean="0"/>
              <a:t>Quotation around a string of words. </a:t>
            </a:r>
            <a:r>
              <a:rPr lang="en-US" sz="1600" dirty="0"/>
              <a:t> </a:t>
            </a:r>
            <a:r>
              <a:rPr lang="en-US" sz="1600" dirty="0" smtClean="0"/>
              <a:t>For example title of a book   “The Good Earth”</a:t>
            </a:r>
            <a:endParaRPr lang="en-US" sz="1600" dirty="0"/>
          </a:p>
          <a:p>
            <a:r>
              <a:rPr lang="en-US" sz="1600" dirty="0" smtClean="0"/>
              <a:t>Boolean expressions</a:t>
            </a:r>
          </a:p>
          <a:p>
            <a:pPr marL="0" indent="0">
              <a:buNone/>
            </a:pPr>
            <a:r>
              <a:rPr lang="en-US" sz="1600" dirty="0" smtClean="0"/>
              <a:t>      (and, or , not)</a:t>
            </a:r>
          </a:p>
          <a:p>
            <a:pPr marL="0" indent="0">
              <a:buNone/>
            </a:pPr>
            <a:r>
              <a:rPr lang="en-US" sz="1600" dirty="0" smtClean="0"/>
              <a:t>Assessing Validity of the web site:</a:t>
            </a:r>
          </a:p>
          <a:p>
            <a:r>
              <a:rPr lang="en-US" sz="1600" dirty="0" smtClean="0"/>
              <a:t>Talked about what trustworthy is through connecting it to their lives; then what it means on a website.</a:t>
            </a:r>
          </a:p>
          <a:p>
            <a:r>
              <a:rPr lang="en-US" sz="1600" dirty="0" smtClean="0"/>
              <a:t>URL endings (.</a:t>
            </a:r>
            <a:r>
              <a:rPr lang="en-US" sz="1600" dirty="0" err="1" smtClean="0"/>
              <a:t>gov</a:t>
            </a:r>
            <a:r>
              <a:rPr lang="en-US" sz="1600" dirty="0" smtClean="0"/>
              <a:t> </a:t>
            </a:r>
            <a:r>
              <a:rPr lang="en-US" sz="1600" dirty="0" err="1" smtClean="0"/>
              <a:t>and.edu</a:t>
            </a:r>
            <a:r>
              <a:rPr lang="en-US" sz="1600" dirty="0" smtClean="0"/>
              <a:t>)</a:t>
            </a:r>
          </a:p>
          <a:p>
            <a:r>
              <a:rPr lang="en-US" sz="1600" dirty="0" smtClean="0"/>
              <a:t>Verify the data on multiple sites</a:t>
            </a:r>
          </a:p>
          <a:p>
            <a:r>
              <a:rPr lang="en-US" sz="1600" dirty="0" smtClean="0"/>
              <a:t>Teacher, parents, librarians. </a:t>
            </a:r>
          </a:p>
          <a:p>
            <a:pPr marL="0" indent="0">
              <a:buNone/>
            </a:pPr>
            <a:r>
              <a:rPr lang="en-US" sz="1600" dirty="0" smtClean="0"/>
              <a:t>Finally, a hands on project where student chose a famous person from the American Revolution and found details on that person.  I provided the questions they had to look up for their person.  </a:t>
            </a:r>
            <a:endParaRPr lang="en-US" sz="1800" dirty="0" smtClean="0"/>
          </a:p>
          <a:p>
            <a:endParaRPr lang="en-US" sz="1800"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97373909-6CED-451E-AED6-91EDDA893C90}" type="slidenum">
              <a:rPr lang="en-US" smtClean="0"/>
              <a:pPr/>
              <a:t>29</a:t>
            </a:fld>
            <a:endParaRPr lang="en-US"/>
          </a:p>
        </p:txBody>
      </p:sp>
      <p:sp>
        <p:nvSpPr>
          <p:cNvPr id="5" name="Content Placeholder 4"/>
          <p:cNvSpPr>
            <a:spLocks noGrp="1"/>
          </p:cNvSpPr>
          <p:nvPr>
            <p:ph sz="quarter" idx="13"/>
          </p:nvPr>
        </p:nvSpPr>
        <p:spPr/>
        <p:txBody>
          <a:bodyPr/>
          <a:lstStyle/>
          <a:p>
            <a:pPr marL="0" indent="0">
              <a:buNone/>
            </a:pPr>
            <a:r>
              <a:rPr lang="en-US" b="1" dirty="0" smtClean="0"/>
              <a:t>Type of instruction:</a:t>
            </a:r>
          </a:p>
          <a:p>
            <a:r>
              <a:rPr lang="en-US" dirty="0" smtClean="0"/>
              <a:t>Direct instruction</a:t>
            </a:r>
          </a:p>
          <a:p>
            <a:r>
              <a:rPr lang="en-US" dirty="0" smtClean="0"/>
              <a:t>Hands-on Project</a:t>
            </a:r>
          </a:p>
          <a:p>
            <a:r>
              <a:rPr lang="en-US" dirty="0" smtClean="0"/>
              <a:t>8-10 hours of direct  instruction over 5 weeks </a:t>
            </a:r>
          </a:p>
          <a:p>
            <a:r>
              <a:rPr lang="en-US" dirty="0"/>
              <a:t>History was the </a:t>
            </a:r>
            <a:r>
              <a:rPr lang="en-US" dirty="0" smtClean="0"/>
              <a:t>context </a:t>
            </a:r>
            <a:r>
              <a:rPr lang="en-US" dirty="0"/>
              <a:t>that was used to teach web searching.   </a:t>
            </a:r>
          </a:p>
          <a:p>
            <a:endParaRPr lang="en-US" dirty="0"/>
          </a:p>
        </p:txBody>
      </p:sp>
    </p:spTree>
    <p:extLst>
      <p:ext uri="{BB962C8B-B14F-4D97-AF65-F5344CB8AC3E}">
        <p14:creationId xmlns:p14="http://schemas.microsoft.com/office/powerpoint/2010/main" val="1899237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Research</a:t>
            </a:r>
            <a:endParaRPr lang="en-US" dirty="0"/>
          </a:p>
        </p:txBody>
      </p:sp>
      <p:sp>
        <p:nvSpPr>
          <p:cNvPr id="3" name="Slide Number Placeholder 2"/>
          <p:cNvSpPr>
            <a:spLocks noGrp="1"/>
          </p:cNvSpPr>
          <p:nvPr>
            <p:ph type="sldNum" sz="quarter" idx="12"/>
          </p:nvPr>
        </p:nvSpPr>
        <p:spPr/>
        <p:txBody>
          <a:bodyPr/>
          <a:lstStyle/>
          <a:p>
            <a:fld id="{97373909-6CED-451E-AED6-91EDDA893C90}" type="slidenum">
              <a:rPr lang="en-US" smtClean="0"/>
              <a:pPr/>
              <a:t>3</a:t>
            </a:fld>
            <a:endParaRPr lang="en-US"/>
          </a:p>
        </p:txBody>
      </p:sp>
      <p:pic>
        <p:nvPicPr>
          <p:cNvPr id="10" name="Introduction_defince_mov.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295400"/>
            <a:ext cx="8045450" cy="4525963"/>
          </a:xfrm>
        </p:spPr>
      </p:pic>
    </p:spTree>
    <p:extLst>
      <p:ext uri="{BB962C8B-B14F-4D97-AF65-F5344CB8AC3E}">
        <p14:creationId xmlns:p14="http://schemas.microsoft.com/office/powerpoint/2010/main" val="1958565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Research </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Concern arose when students became frustrated when conducting academic searches on the internet and instead turned to 1970s encyclopedias.</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a:t>
            </a:r>
            <a:endParaRPr lang="en-US" dirty="0"/>
          </a:p>
        </p:txBody>
      </p:sp>
      <p:sp>
        <p:nvSpPr>
          <p:cNvPr id="3" name="Content Placeholder 2"/>
          <p:cNvSpPr>
            <a:spLocks noGrp="1"/>
          </p:cNvSpPr>
          <p:nvPr>
            <p:ph idx="1"/>
          </p:nvPr>
        </p:nvSpPr>
        <p:spPr/>
        <p:txBody>
          <a:bodyPr>
            <a:normAutofit/>
          </a:bodyPr>
          <a:lstStyle/>
          <a:p>
            <a:pPr indent="0">
              <a:buNone/>
            </a:pPr>
            <a:endParaRPr lang="en-US" dirty="0" smtClean="0"/>
          </a:p>
          <a:p>
            <a:pPr indent="0">
              <a:buNone/>
            </a:pPr>
            <a:r>
              <a:rPr lang="en-US" dirty="0" smtClean="0"/>
              <a:t>How </a:t>
            </a:r>
            <a:r>
              <a:rPr lang="en-US" dirty="0"/>
              <a:t>can I enhance students’ Web literacy, and what impact will enhanced Web literacy have on information-seeking efficacy and choice in a rural fifth grade </a:t>
            </a:r>
            <a:r>
              <a:rPr lang="en-US" dirty="0" smtClean="0"/>
              <a:t>classroom</a:t>
            </a:r>
            <a:r>
              <a:rPr lang="en-US" dirty="0" smtClean="0">
                <a:latin typeface="Calibri"/>
                <a:cs typeface="Calibri"/>
              </a:rPr>
              <a:t>?</a:t>
            </a:r>
          </a:p>
          <a:p>
            <a:pPr lvl="1" indent="0">
              <a:buNone/>
            </a:pPr>
            <a:endParaRPr lang="en-US" dirty="0"/>
          </a:p>
          <a:p>
            <a:pPr marL="1028700" lvl="1">
              <a:buFont typeface="Arial"/>
              <a:buChar char="•"/>
            </a:pPr>
            <a:r>
              <a:rPr lang="en-US" dirty="0" smtClean="0"/>
              <a:t> Web Literacy definition for this study: Possessing the ability and efficacy to independently complete academic search tasks and assess the validity of the source. </a:t>
            </a:r>
            <a:endParaRPr lang="en-US" dirty="0"/>
          </a:p>
          <a:p>
            <a:pPr>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a:t>
            </a:r>
            <a:endParaRPr lang="en-US" dirty="0"/>
          </a:p>
        </p:txBody>
      </p:sp>
      <p:sp>
        <p:nvSpPr>
          <p:cNvPr id="3" name="Content Placeholder 2"/>
          <p:cNvSpPr>
            <a:spLocks noGrp="1"/>
          </p:cNvSpPr>
          <p:nvPr>
            <p:ph idx="1"/>
          </p:nvPr>
        </p:nvSpPr>
        <p:spPr/>
        <p:txBody>
          <a:bodyPr/>
          <a:lstStyle/>
          <a:p>
            <a:r>
              <a:rPr lang="en-US" dirty="0" smtClean="0"/>
              <a:t>Students in K-6 education lack needed Web-searching skills (</a:t>
            </a:r>
            <a:r>
              <a:rPr lang="en-US" dirty="0" err="1" smtClean="0"/>
              <a:t>Enochsson</a:t>
            </a:r>
            <a:r>
              <a:rPr lang="en-US" dirty="0" smtClean="0"/>
              <a:t>, 2005; </a:t>
            </a:r>
            <a:r>
              <a:rPr lang="en-US" dirty="0" err="1" smtClean="0"/>
              <a:t>Kolikant</a:t>
            </a:r>
            <a:r>
              <a:rPr lang="en-US" dirty="0" smtClean="0"/>
              <a:t>, 2010).</a:t>
            </a:r>
          </a:p>
          <a:p>
            <a:r>
              <a:rPr lang="en-US" dirty="0" smtClean="0"/>
              <a:t>These students believe their Internet skills are strong but they are unable to complete academic tasks (</a:t>
            </a:r>
            <a:r>
              <a:rPr lang="en-US" dirty="0" err="1" smtClean="0"/>
              <a:t>Kolikant</a:t>
            </a:r>
            <a:r>
              <a:rPr lang="en-US" dirty="0" smtClean="0"/>
              <a:t>, 2010).</a:t>
            </a:r>
          </a:p>
          <a:p>
            <a:r>
              <a:rPr lang="en-US" dirty="0" smtClean="0"/>
              <a:t>Students are able to learn Web searching by the time they are in kindergarten (Spink et al., 2010).</a:t>
            </a:r>
          </a:p>
          <a:p>
            <a:r>
              <a:rPr lang="en-US" dirty="0" smtClean="0"/>
              <a:t>There is significant research suggesting the fifth grade is an appropriate level  for teaching Web skills (</a:t>
            </a:r>
            <a:r>
              <a:rPr lang="en-US" dirty="0" err="1" smtClean="0"/>
              <a:t>Enochsson</a:t>
            </a:r>
            <a:r>
              <a:rPr lang="en-US" dirty="0" smtClean="0"/>
              <a:t>, 2005; Kuiper, 2008).</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6</a:t>
            </a:fld>
            <a:endParaRPr lang="en-US"/>
          </a:p>
        </p:txBody>
      </p:sp>
    </p:spTree>
    <p:extLst>
      <p:ext uri="{BB962C8B-B14F-4D97-AF65-F5344CB8AC3E}">
        <p14:creationId xmlns:p14="http://schemas.microsoft.com/office/powerpoint/2010/main" val="120041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133600"/>
          </a:xfrm>
        </p:spPr>
        <p:txBody>
          <a:bodyPr>
            <a:normAutofit fontScale="90000"/>
          </a:bodyPr>
          <a:lstStyle/>
          <a:p>
            <a:r>
              <a:rPr lang="en-US" dirty="0" smtClean="0"/>
              <a:t>Significance of Research </a:t>
            </a:r>
            <a:br>
              <a:rPr lang="en-US" dirty="0" smtClean="0"/>
            </a:br>
            <a:r>
              <a:rPr lang="en-US" dirty="0" smtClean="0"/>
              <a:t>and </a:t>
            </a:r>
            <a:br>
              <a:rPr lang="en-US" dirty="0" smtClean="0"/>
            </a:br>
            <a:r>
              <a:rPr lang="en-US" dirty="0" smtClean="0"/>
              <a:t>Major Theory </a:t>
            </a:r>
            <a:endParaRPr lang="en-US" dirty="0"/>
          </a:p>
        </p:txBody>
      </p:sp>
      <p:sp>
        <p:nvSpPr>
          <p:cNvPr id="3" name="Text Placeholder 2"/>
          <p:cNvSpPr>
            <a:spLocks noGrp="1"/>
          </p:cNvSpPr>
          <p:nvPr>
            <p:ph type="body" idx="1"/>
          </p:nvPr>
        </p:nvSpPr>
        <p:spPr>
          <a:xfrm>
            <a:off x="457200" y="2133600"/>
            <a:ext cx="4040188" cy="639762"/>
          </a:xfrm>
        </p:spPr>
        <p:txBody>
          <a:bodyPr/>
          <a:lstStyle/>
          <a:p>
            <a:r>
              <a:rPr lang="en-US" dirty="0" smtClean="0"/>
              <a:t>Importance of research</a:t>
            </a:r>
            <a:endParaRPr lang="en-US" dirty="0"/>
          </a:p>
        </p:txBody>
      </p:sp>
      <p:sp>
        <p:nvSpPr>
          <p:cNvPr id="5" name="Text Placeholder 4"/>
          <p:cNvSpPr>
            <a:spLocks noGrp="1"/>
          </p:cNvSpPr>
          <p:nvPr>
            <p:ph type="body" sz="quarter" idx="3"/>
          </p:nvPr>
        </p:nvSpPr>
        <p:spPr>
          <a:xfrm>
            <a:off x="4648200" y="2133600"/>
            <a:ext cx="4041775" cy="639762"/>
          </a:xfrm>
        </p:spPr>
        <p:txBody>
          <a:bodyPr/>
          <a:lstStyle/>
          <a:p>
            <a:r>
              <a:rPr lang="en-US" dirty="0" smtClean="0"/>
              <a:t>Theory</a:t>
            </a:r>
            <a:endParaRPr lang="en-US" dirty="0"/>
          </a:p>
        </p:txBody>
      </p:sp>
      <p:sp>
        <p:nvSpPr>
          <p:cNvPr id="4" name="Content Placeholder 3"/>
          <p:cNvSpPr>
            <a:spLocks noGrp="1"/>
          </p:cNvSpPr>
          <p:nvPr>
            <p:ph sz="quarter" idx="13"/>
          </p:nvPr>
        </p:nvSpPr>
        <p:spPr>
          <a:xfrm>
            <a:off x="457200" y="2819399"/>
            <a:ext cx="4040188" cy="3581401"/>
          </a:xfrm>
        </p:spPr>
        <p:txBody>
          <a:bodyPr>
            <a:normAutofit fontScale="92500" lnSpcReduction="20000"/>
          </a:bodyPr>
          <a:lstStyle/>
          <a:p>
            <a:r>
              <a:rPr lang="en-US" dirty="0" smtClean="0"/>
              <a:t>Students are in the “Zone of Proximal Development” and are ready to learn to search (Spink et al., 2010)</a:t>
            </a:r>
          </a:p>
          <a:p>
            <a:r>
              <a:rPr lang="en-US" dirty="0" smtClean="0"/>
              <a:t>By middle school students are no longer in the “Zone of Proximal Development” as they </a:t>
            </a:r>
            <a:r>
              <a:rPr lang="en-US" smtClean="0"/>
              <a:t>lack the web </a:t>
            </a:r>
            <a:r>
              <a:rPr lang="en-US" dirty="0" smtClean="0"/>
              <a:t>skills needed to </a:t>
            </a:r>
            <a:r>
              <a:rPr lang="en-US" b="1" dirty="0" smtClean="0"/>
              <a:t>research</a:t>
            </a:r>
            <a:r>
              <a:rPr lang="en-US" dirty="0" smtClean="0"/>
              <a:t> topics (</a:t>
            </a:r>
            <a:r>
              <a:rPr lang="en-US" dirty="0" err="1" smtClean="0"/>
              <a:t>Heil</a:t>
            </a:r>
            <a:r>
              <a:rPr lang="en-US" dirty="0" smtClean="0"/>
              <a:t>, 2005)</a:t>
            </a:r>
            <a:endParaRPr lang="en-US" dirty="0"/>
          </a:p>
        </p:txBody>
      </p:sp>
      <p:sp>
        <p:nvSpPr>
          <p:cNvPr id="6" name="Content Placeholder 5"/>
          <p:cNvSpPr>
            <a:spLocks noGrp="1"/>
          </p:cNvSpPr>
          <p:nvPr>
            <p:ph sz="quarter" idx="14"/>
          </p:nvPr>
        </p:nvSpPr>
        <p:spPr>
          <a:xfrm>
            <a:off x="4645025" y="2819400"/>
            <a:ext cx="4041775" cy="3306763"/>
          </a:xfrm>
        </p:spPr>
        <p:txBody>
          <a:bodyPr/>
          <a:lstStyle/>
          <a:p>
            <a:r>
              <a:rPr lang="en-US" dirty="0" err="1" smtClean="0"/>
              <a:t>Vygotsky</a:t>
            </a:r>
            <a:r>
              <a:rPr lang="en-US" dirty="0" smtClean="0"/>
              <a:t> - With support, students in the “z</a:t>
            </a:r>
            <a:r>
              <a:rPr lang="en-US" b="1" dirty="0" smtClean="0"/>
              <a:t>one of proximal development</a:t>
            </a:r>
            <a:r>
              <a:rPr lang="en-US" dirty="0" smtClean="0"/>
              <a:t>” can successfully engage in a learning task (</a:t>
            </a:r>
            <a:r>
              <a:rPr lang="en-US" dirty="0" err="1" smtClean="0"/>
              <a:t>Vygotsky</a:t>
            </a:r>
            <a:r>
              <a:rPr lang="en-US" dirty="0" smtClean="0"/>
              <a:t>, 1978). </a:t>
            </a:r>
            <a:endParaRPr lang="en-US" dirty="0"/>
          </a:p>
        </p:txBody>
      </p:sp>
      <p:sp>
        <p:nvSpPr>
          <p:cNvPr id="7" name="Slide Number Placeholder 6"/>
          <p:cNvSpPr>
            <a:spLocks noGrp="1"/>
          </p:cNvSpPr>
          <p:nvPr>
            <p:ph type="sldNum" sz="quarter" idx="12"/>
          </p:nvPr>
        </p:nvSpPr>
        <p:spPr/>
        <p:txBody>
          <a:bodyPr/>
          <a:lstStyle/>
          <a:p>
            <a:fld id="{97373909-6CED-451E-AED6-91EDDA893C90}"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09800"/>
          </a:xfrm>
        </p:spPr>
        <p:txBody>
          <a:bodyPr>
            <a:normAutofit fontScale="90000"/>
          </a:bodyPr>
          <a:lstStyle/>
          <a:p>
            <a:r>
              <a:rPr lang="en-US" dirty="0" smtClean="0"/>
              <a:t>Significance of Research </a:t>
            </a:r>
            <a:br>
              <a:rPr lang="en-US" dirty="0" smtClean="0"/>
            </a:br>
            <a:r>
              <a:rPr lang="en-US" dirty="0" smtClean="0"/>
              <a:t>and </a:t>
            </a:r>
            <a:br>
              <a:rPr lang="en-US" dirty="0" smtClean="0"/>
            </a:br>
            <a:r>
              <a:rPr lang="en-US" dirty="0" smtClean="0"/>
              <a:t>Major Theory </a:t>
            </a:r>
            <a:endParaRPr lang="en-US" dirty="0"/>
          </a:p>
        </p:txBody>
      </p:sp>
      <p:sp>
        <p:nvSpPr>
          <p:cNvPr id="3" name="Text Placeholder 2"/>
          <p:cNvSpPr>
            <a:spLocks noGrp="1"/>
          </p:cNvSpPr>
          <p:nvPr>
            <p:ph type="body" idx="1"/>
          </p:nvPr>
        </p:nvSpPr>
        <p:spPr>
          <a:xfrm>
            <a:off x="457200" y="2133600"/>
            <a:ext cx="4040188" cy="639762"/>
          </a:xfrm>
        </p:spPr>
        <p:txBody>
          <a:bodyPr/>
          <a:lstStyle/>
          <a:p>
            <a:r>
              <a:rPr lang="en-US" dirty="0" smtClean="0"/>
              <a:t>Importance of research</a:t>
            </a:r>
            <a:endParaRPr lang="en-US" dirty="0"/>
          </a:p>
        </p:txBody>
      </p:sp>
      <p:sp>
        <p:nvSpPr>
          <p:cNvPr id="5" name="Text Placeholder 4"/>
          <p:cNvSpPr>
            <a:spLocks noGrp="1"/>
          </p:cNvSpPr>
          <p:nvPr>
            <p:ph type="body" sz="quarter" idx="3"/>
          </p:nvPr>
        </p:nvSpPr>
        <p:spPr>
          <a:xfrm>
            <a:off x="4648200" y="2133600"/>
            <a:ext cx="4041775" cy="639762"/>
          </a:xfrm>
        </p:spPr>
        <p:txBody>
          <a:bodyPr/>
          <a:lstStyle/>
          <a:p>
            <a:r>
              <a:rPr lang="en-US" dirty="0" smtClean="0"/>
              <a:t>Theory</a:t>
            </a:r>
            <a:endParaRPr lang="en-US" dirty="0"/>
          </a:p>
        </p:txBody>
      </p:sp>
      <p:sp>
        <p:nvSpPr>
          <p:cNvPr id="4" name="Content Placeholder 3"/>
          <p:cNvSpPr>
            <a:spLocks noGrp="1"/>
          </p:cNvSpPr>
          <p:nvPr>
            <p:ph sz="quarter" idx="13"/>
          </p:nvPr>
        </p:nvSpPr>
        <p:spPr>
          <a:xfrm>
            <a:off x="457200" y="2819399"/>
            <a:ext cx="4040188" cy="3306763"/>
          </a:xfrm>
        </p:spPr>
        <p:txBody>
          <a:bodyPr>
            <a:normAutofit fontScale="77500" lnSpcReduction="20000"/>
          </a:bodyPr>
          <a:lstStyle/>
          <a:p>
            <a:r>
              <a:rPr lang="en-US" dirty="0" smtClean="0"/>
              <a:t>The Internet is part of students’ lives and proper use of the Internet must be part of the curriculum</a:t>
            </a:r>
          </a:p>
          <a:p>
            <a:r>
              <a:rPr lang="en-US" dirty="0" smtClean="0"/>
              <a:t>Students in rural schools have few opportunities for learning outside the classroom (libraries, museums, science presentations) and the Internet offers one of the few opportunities for ongoing learning making Internet skills critical</a:t>
            </a:r>
          </a:p>
        </p:txBody>
      </p:sp>
      <p:sp>
        <p:nvSpPr>
          <p:cNvPr id="6" name="Content Placeholder 5"/>
          <p:cNvSpPr>
            <a:spLocks noGrp="1"/>
          </p:cNvSpPr>
          <p:nvPr>
            <p:ph sz="quarter" idx="14"/>
          </p:nvPr>
        </p:nvSpPr>
        <p:spPr>
          <a:xfrm>
            <a:off x="4645025" y="2819400"/>
            <a:ext cx="4041775" cy="3306763"/>
          </a:xfrm>
        </p:spPr>
        <p:txBody>
          <a:bodyPr>
            <a:normAutofit/>
          </a:bodyPr>
          <a:lstStyle/>
          <a:p>
            <a:r>
              <a:rPr lang="en-US" sz="2000" b="1" dirty="0" smtClean="0"/>
              <a:t>Constructivist Learning Theory</a:t>
            </a:r>
          </a:p>
          <a:p>
            <a:r>
              <a:rPr lang="en-US" sz="2000" dirty="0" smtClean="0"/>
              <a:t>Students construct knowledge so lessons must adapt to students’ learning background (Dewey, 1940). </a:t>
            </a:r>
          </a:p>
        </p:txBody>
      </p:sp>
      <p:sp>
        <p:nvSpPr>
          <p:cNvPr id="7" name="Slide Number Placeholder 6"/>
          <p:cNvSpPr>
            <a:spLocks noGrp="1"/>
          </p:cNvSpPr>
          <p:nvPr>
            <p:ph type="sldNum" sz="quarter" idx="12"/>
          </p:nvPr>
        </p:nvSpPr>
        <p:spPr/>
        <p:txBody>
          <a:bodyPr/>
          <a:lstStyle/>
          <a:p>
            <a:fld id="{97373909-6CED-451E-AED6-91EDDA893C90}"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133600"/>
          </a:xfrm>
        </p:spPr>
        <p:txBody>
          <a:bodyPr>
            <a:normAutofit fontScale="90000"/>
          </a:bodyPr>
          <a:lstStyle/>
          <a:p>
            <a:r>
              <a:rPr lang="en-US" dirty="0" smtClean="0"/>
              <a:t>Significance of Research </a:t>
            </a:r>
            <a:br>
              <a:rPr lang="en-US" dirty="0" smtClean="0"/>
            </a:br>
            <a:r>
              <a:rPr lang="en-US" dirty="0" smtClean="0"/>
              <a:t>and </a:t>
            </a:r>
            <a:br>
              <a:rPr lang="en-US" dirty="0" smtClean="0"/>
            </a:br>
            <a:r>
              <a:rPr lang="en-US" dirty="0" smtClean="0"/>
              <a:t>Major Theory</a:t>
            </a:r>
            <a:endParaRPr lang="en-US" dirty="0"/>
          </a:p>
        </p:txBody>
      </p:sp>
      <p:sp>
        <p:nvSpPr>
          <p:cNvPr id="3" name="Text Placeholder 2"/>
          <p:cNvSpPr>
            <a:spLocks noGrp="1"/>
          </p:cNvSpPr>
          <p:nvPr>
            <p:ph type="body" idx="1"/>
          </p:nvPr>
        </p:nvSpPr>
        <p:spPr>
          <a:xfrm>
            <a:off x="457200" y="2133600"/>
            <a:ext cx="4040188" cy="639762"/>
          </a:xfrm>
        </p:spPr>
        <p:txBody>
          <a:bodyPr/>
          <a:lstStyle/>
          <a:p>
            <a:r>
              <a:rPr lang="en-US" dirty="0" smtClean="0"/>
              <a:t>Importance of research</a:t>
            </a:r>
            <a:endParaRPr lang="en-US" dirty="0"/>
          </a:p>
        </p:txBody>
      </p:sp>
      <p:sp>
        <p:nvSpPr>
          <p:cNvPr id="5" name="Text Placeholder 4"/>
          <p:cNvSpPr>
            <a:spLocks noGrp="1"/>
          </p:cNvSpPr>
          <p:nvPr>
            <p:ph type="body" sz="quarter" idx="3"/>
          </p:nvPr>
        </p:nvSpPr>
        <p:spPr>
          <a:xfrm>
            <a:off x="4648200" y="2133600"/>
            <a:ext cx="4041775" cy="639762"/>
          </a:xfrm>
        </p:spPr>
        <p:txBody>
          <a:bodyPr/>
          <a:lstStyle/>
          <a:p>
            <a:r>
              <a:rPr lang="en-US" dirty="0" smtClean="0"/>
              <a:t>Theory</a:t>
            </a:r>
            <a:endParaRPr lang="en-US" dirty="0"/>
          </a:p>
        </p:txBody>
      </p:sp>
      <p:sp>
        <p:nvSpPr>
          <p:cNvPr id="4" name="Content Placeholder 3"/>
          <p:cNvSpPr>
            <a:spLocks noGrp="1"/>
          </p:cNvSpPr>
          <p:nvPr>
            <p:ph sz="quarter" idx="13"/>
          </p:nvPr>
        </p:nvSpPr>
        <p:spPr>
          <a:xfrm>
            <a:off x="457200" y="2819399"/>
            <a:ext cx="4040188" cy="3306763"/>
          </a:xfrm>
        </p:spPr>
        <p:txBody>
          <a:bodyPr>
            <a:normAutofit lnSpcReduction="10000"/>
          </a:bodyPr>
          <a:lstStyle/>
          <a:p>
            <a:r>
              <a:rPr lang="en-US" dirty="0" smtClean="0"/>
              <a:t>Students will take full advantage of the potential of the Internet if they possess not only the skills needed for Internet searching but also a high level of self-efficacy related to Web searching</a:t>
            </a:r>
          </a:p>
        </p:txBody>
      </p:sp>
      <p:sp>
        <p:nvSpPr>
          <p:cNvPr id="6" name="Content Placeholder 5"/>
          <p:cNvSpPr>
            <a:spLocks noGrp="1"/>
          </p:cNvSpPr>
          <p:nvPr>
            <p:ph sz="quarter" idx="14"/>
          </p:nvPr>
        </p:nvSpPr>
        <p:spPr>
          <a:xfrm>
            <a:off x="4645025" y="2819400"/>
            <a:ext cx="4041775" cy="3306763"/>
          </a:xfrm>
        </p:spPr>
        <p:txBody>
          <a:bodyPr>
            <a:normAutofit/>
          </a:bodyPr>
          <a:lstStyle/>
          <a:p>
            <a:r>
              <a:rPr lang="en-US" sz="2000" b="1" dirty="0" smtClean="0"/>
              <a:t>Social Cognitive Theory</a:t>
            </a:r>
            <a:r>
              <a:rPr lang="en-US" sz="2000" dirty="0" smtClean="0"/>
              <a:t>-</a:t>
            </a:r>
          </a:p>
          <a:p>
            <a:pPr>
              <a:buNone/>
            </a:pPr>
            <a:r>
              <a:rPr lang="en-US" sz="2000" dirty="0" smtClean="0"/>
              <a:t> 	Students with a high degree of self-efficacy with respect to a particular task or activity, will be able to engage in the task or activity, without being impeded by fear of failure or potential negative outcomes (</a:t>
            </a:r>
            <a:r>
              <a:rPr lang="en-US" sz="2000" dirty="0" err="1" smtClean="0"/>
              <a:t>Bandura</a:t>
            </a:r>
            <a:r>
              <a:rPr lang="en-US" sz="2000" dirty="0" smtClean="0"/>
              <a:t>, 1995).</a:t>
            </a:r>
          </a:p>
        </p:txBody>
      </p:sp>
      <p:sp>
        <p:nvSpPr>
          <p:cNvPr id="7" name="Slide Number Placeholder 6"/>
          <p:cNvSpPr>
            <a:spLocks noGrp="1"/>
          </p:cNvSpPr>
          <p:nvPr>
            <p:ph type="sldNum" sz="quarter" idx="12"/>
          </p:nvPr>
        </p:nvSpPr>
        <p:spPr/>
        <p:txBody>
          <a:bodyPr/>
          <a:lstStyle/>
          <a:p>
            <a:fld id="{97373909-6CED-451E-AED6-91EDDA893C90}" type="slidenum">
              <a:rPr lang="en-US" smtClean="0"/>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708</TotalTime>
  <Words>2610</Words>
  <Application>Microsoft Office PowerPoint</Application>
  <PresentationFormat>On-screen Show (4:3)</PresentationFormat>
  <Paragraphs>247</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Executive</vt:lpstr>
      <vt:lpstr>Empowering Independent Learners:     Web Searching Skills  in the  Fifth Grade</vt:lpstr>
      <vt:lpstr>Thank you </vt:lpstr>
      <vt:lpstr>Introduction to Research</vt:lpstr>
      <vt:lpstr>Action Research </vt:lpstr>
      <vt:lpstr>Research Question</vt:lpstr>
      <vt:lpstr>Literature Review</vt:lpstr>
      <vt:lpstr>Significance of Research  and  Major Theory </vt:lpstr>
      <vt:lpstr>Significance of Research  and  Major Theory </vt:lpstr>
      <vt:lpstr>Significance of Research  and  Major Theory</vt:lpstr>
      <vt:lpstr>Scavenger Hunt</vt:lpstr>
      <vt:lpstr>Web Searching</vt:lpstr>
      <vt:lpstr>Self-Efficacy</vt:lpstr>
      <vt:lpstr>Trustworthiness</vt:lpstr>
      <vt:lpstr>Choice</vt:lpstr>
      <vt:lpstr>Conclusion</vt:lpstr>
      <vt:lpstr>Questions</vt:lpstr>
      <vt:lpstr>Limitations and Future Studies</vt:lpstr>
      <vt:lpstr>Outcomes of Study</vt:lpstr>
      <vt:lpstr>Quotes from Students</vt:lpstr>
      <vt:lpstr>Method &amp; Analysis </vt:lpstr>
      <vt:lpstr>Scavenger Hunt Questions</vt:lpstr>
      <vt:lpstr>Web Searching Questions</vt:lpstr>
      <vt:lpstr>Self-Efficacy</vt:lpstr>
      <vt:lpstr>Significance of Research</vt:lpstr>
      <vt:lpstr>Zone of Proximal Development</vt:lpstr>
      <vt:lpstr>Constructivist Learning Theory</vt:lpstr>
      <vt:lpstr>Social Cognitive Theory</vt:lpstr>
      <vt:lpstr>Reference</vt:lpstr>
      <vt:lpstr>Instruction Methods</vt:lpstr>
    </vt:vector>
  </TitlesOfParts>
  <Company>California State University, Chico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Pike</dc:creator>
  <cp:lastModifiedBy>Pike, Ronald</cp:lastModifiedBy>
  <cp:revision>93</cp:revision>
  <cp:lastPrinted>2011-06-11T19:33:24Z</cp:lastPrinted>
  <dcterms:created xsi:type="dcterms:W3CDTF">2011-06-03T00:48:15Z</dcterms:created>
  <dcterms:modified xsi:type="dcterms:W3CDTF">2011-06-13T14:57:29Z</dcterms:modified>
</cp:coreProperties>
</file>